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4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0" r:id="rId2"/>
    <p:sldMasterId id="2147483701" r:id="rId3"/>
    <p:sldMasterId id="2147483721" r:id="rId4"/>
    <p:sldMasterId id="2147483741" r:id="rId5"/>
  </p:sldMasterIdLst>
  <p:notesMasterIdLst>
    <p:notesMasterId r:id="rId24"/>
  </p:notesMasterIdLst>
  <p:sldIdLst>
    <p:sldId id="368" r:id="rId6"/>
    <p:sldId id="421" r:id="rId7"/>
    <p:sldId id="420" r:id="rId8"/>
    <p:sldId id="423" r:id="rId9"/>
    <p:sldId id="398" r:id="rId10"/>
    <p:sldId id="404" r:id="rId11"/>
    <p:sldId id="424" r:id="rId12"/>
    <p:sldId id="406" r:id="rId13"/>
    <p:sldId id="395" r:id="rId14"/>
    <p:sldId id="396" r:id="rId15"/>
    <p:sldId id="353" r:id="rId16"/>
    <p:sldId id="425" r:id="rId17"/>
    <p:sldId id="431" r:id="rId18"/>
    <p:sldId id="426" r:id="rId19"/>
    <p:sldId id="428" r:id="rId20"/>
    <p:sldId id="432" r:id="rId21"/>
    <p:sldId id="429" r:id="rId22"/>
    <p:sldId id="38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9696"/>
    <a:srgbClr val="D6BCE6"/>
    <a:srgbClr val="FF6E12"/>
    <a:srgbClr val="D55A0C"/>
    <a:srgbClr val="FFCF01"/>
    <a:srgbClr val="21368B"/>
    <a:srgbClr val="BE4E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27" autoAdjust="0"/>
    <p:restoredTop sz="89970" autoAdjust="0"/>
  </p:normalViewPr>
  <p:slideViewPr>
    <p:cSldViewPr snapToGrid="0" snapToObjects="1">
      <p:cViewPr>
        <p:scale>
          <a:sx n="100" d="100"/>
          <a:sy n="100" d="100"/>
        </p:scale>
        <p:origin x="1544" y="168"/>
      </p:cViewPr>
      <p:guideLst>
        <p:guide orient="horz" pos="213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Macintosh%20HD:Users:vlukac:Dropbox:SJHH:LOS%20trending%20analysis_3sept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/>
            </a:pPr>
            <a:r>
              <a:rPr lang="en-US" sz="1000" dirty="0"/>
              <a:t>Mental Health Concerns during pregnancy</a:t>
            </a:r>
            <a:r>
              <a:rPr lang="en-US" sz="1000" baseline="0" dirty="0"/>
              <a:t> with BORN comparators</a:t>
            </a:r>
            <a:endParaRPr lang="en-US" sz="100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'Mental Health'!$B$4</c:f>
              <c:strCache>
                <c:ptCount val="1"/>
                <c:pt idx="0">
                  <c:v>SJHH</c:v>
                </c:pt>
              </c:strCache>
            </c:strRef>
          </c:tx>
          <c:invertIfNegative val="0"/>
          <c:cat>
            <c:strRef>
              <c:f>'Mental Health'!$A$5:$A$6</c:f>
              <c:strCache>
                <c:ptCount val="2"/>
                <c:pt idx="0">
                  <c:v>2013-2014</c:v>
                </c:pt>
                <c:pt idx="1">
                  <c:v>2014-2015</c:v>
                </c:pt>
              </c:strCache>
            </c:strRef>
          </c:cat>
          <c:val>
            <c:numRef>
              <c:f>'Mental Health'!$B$5:$B$6</c:f>
              <c:numCache>
                <c:formatCode>0%</c:formatCode>
                <c:ptCount val="2"/>
                <c:pt idx="0">
                  <c:v>0.153</c:v>
                </c:pt>
                <c:pt idx="1">
                  <c:v>0.18</c:v>
                </c:pt>
              </c:numCache>
            </c:numRef>
          </c:val>
        </c:ser>
        <c:ser>
          <c:idx val="1"/>
          <c:order val="1"/>
          <c:tx>
            <c:strRef>
              <c:f>'Mental Health'!$C$4</c:f>
              <c:strCache>
                <c:ptCount val="1"/>
                <c:pt idx="0">
                  <c:v>Comparable hospitals</c:v>
                </c:pt>
              </c:strCache>
            </c:strRef>
          </c:tx>
          <c:spPr>
            <a:solidFill>
              <a:srgbClr val="C3D69B"/>
            </a:solidFill>
          </c:spPr>
          <c:invertIfNegative val="0"/>
          <c:cat>
            <c:strRef>
              <c:f>'Mental Health'!$A$5:$A$6</c:f>
              <c:strCache>
                <c:ptCount val="2"/>
                <c:pt idx="0">
                  <c:v>2013-2014</c:v>
                </c:pt>
                <c:pt idx="1">
                  <c:v>2014-2015</c:v>
                </c:pt>
              </c:strCache>
            </c:strRef>
          </c:cat>
          <c:val>
            <c:numRef>
              <c:f>'Mental Health'!$C$5:$C$6</c:f>
              <c:numCache>
                <c:formatCode>0.00%</c:formatCode>
                <c:ptCount val="2"/>
                <c:pt idx="0">
                  <c:v>0.115</c:v>
                </c:pt>
                <c:pt idx="1">
                  <c:v>0.123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65229296"/>
        <c:axId val="1874893616"/>
      </c:barChart>
      <c:catAx>
        <c:axId val="18652292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874893616"/>
        <c:crosses val="autoZero"/>
        <c:auto val="1"/>
        <c:lblAlgn val="ctr"/>
        <c:lblOffset val="100"/>
        <c:noMultiLvlLbl val="0"/>
      </c:catAx>
      <c:valAx>
        <c:axId val="187489361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86522929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ln>
      <a:solidFill>
        <a:sysClr val="windowText" lastClr="000000"/>
      </a:solidFill>
    </a:ln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A75D2-8076-EF43-A0CB-A067A51BC39D}" type="datetimeFigureOut">
              <a:rPr lang="en-US" smtClean="0"/>
              <a:t>4/26/16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79B84C-A5FB-8941-B74A-80EA53859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309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9B84C-A5FB-8941-B74A-80EA53859E45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657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9B84C-A5FB-8941-B74A-80EA53859E4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1835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9B84C-A5FB-8941-B74A-80EA53859E4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448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9B84C-A5FB-8941-B74A-80EA53859E4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79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9B84C-A5FB-8941-B74A-80EA53859E4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54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9B84C-A5FB-8941-B74A-80EA53859E4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5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E4E72-5897-7646-805F-71558554A7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886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9B84C-A5FB-8941-B74A-80EA53859E4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67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9B84C-A5FB-8941-B74A-80EA53859E4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97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9B84C-A5FB-8941-B74A-80EA53859E4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665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9B84C-A5FB-8941-B74A-80EA53859E4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770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9B84C-A5FB-8941-B74A-80EA53859E4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315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5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jpe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5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5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e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jpe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jpe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5.jpe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6.jpe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e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e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5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jpe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jpe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4.jpe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5.jpe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6.jpe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e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e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5" Type="http://schemas.openxmlformats.org/officeDocument/2006/relationships/image" Target="../media/image11.png"/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9.jpe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2.jpe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4.jpe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5.jpe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6.jpeg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Blu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_Icon_Large_Out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Text_Only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1311275"/>
            <a:ext cx="1770063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evity_tag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078538"/>
            <a:ext cx="301307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7" descr="Gevity_Text_Only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1311275"/>
            <a:ext cx="1770063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 descr="Gevity_tag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078538"/>
            <a:ext cx="301307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4146" y="2617434"/>
            <a:ext cx="6916149" cy="1470025"/>
          </a:xfrm>
          <a:prstGeom prst="rect">
            <a:avLst/>
          </a:prstGeom>
        </p:spPr>
        <p:txBody>
          <a:bodyPr/>
          <a:lstStyle>
            <a:lvl1pPr algn="l">
              <a:defRPr lang="en-CA" sz="5000" b="0" i="0">
                <a:solidFill>
                  <a:srgbClr val="8FBCE6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3" name="Subtitle 2"/>
          <p:cNvSpPr>
            <a:spLocks noGrp="1"/>
          </p:cNvSpPr>
          <p:nvPr>
            <p:ph type="subTitle" idx="1"/>
          </p:nvPr>
        </p:nvSpPr>
        <p:spPr>
          <a:xfrm>
            <a:off x="838200" y="4191744"/>
            <a:ext cx="6934200" cy="106605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1500" b="0" i="0" kern="1200" spc="50" baseline="0" dirty="0" smtClean="0">
                <a:solidFill>
                  <a:srgbClr val="8FBCE6"/>
                </a:solidFill>
                <a:latin typeface="Lato Bold"/>
                <a:ea typeface="+mj-ea"/>
                <a:cs typeface="Lato 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noProof="0" dirty="0" smtClean="0"/>
              <a:t>Click to edit Master subtitle style</a:t>
            </a:r>
            <a:endParaRPr lang="en-CA" noProof="0" dirty="0"/>
          </a:p>
        </p:txBody>
      </p:sp>
    </p:spTree>
    <p:extLst>
      <p:ext uri="{BB962C8B-B14F-4D97-AF65-F5344CB8AC3E}">
        <p14:creationId xmlns:p14="http://schemas.microsoft.com/office/powerpoint/2010/main" val="2917832800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37338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800600" y="1752600"/>
            <a:ext cx="37338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81929677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599"/>
            <a:ext cx="3733800" cy="422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Lato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1" y="1752599"/>
            <a:ext cx="3733800" cy="422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Lato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914400" y="2209800"/>
            <a:ext cx="3733800" cy="39163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800600" y="2209800"/>
            <a:ext cx="3733800" cy="39163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1058367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1004276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0417238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636466"/>
                </a:solidFill>
                <a:latin typeface="Lato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800"/>
            <a:ext cx="5111750" cy="46783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636466"/>
                </a:solidFill>
                <a:latin typeface="Lato"/>
              </a:defRPr>
            </a:lvl1pPr>
            <a:lvl2pPr>
              <a:defRPr sz="2800">
                <a:solidFill>
                  <a:srgbClr val="636466"/>
                </a:solidFill>
                <a:latin typeface="Lato"/>
              </a:defRPr>
            </a:lvl2pPr>
            <a:lvl3pPr>
              <a:defRPr sz="2400">
                <a:solidFill>
                  <a:srgbClr val="636466"/>
                </a:solidFill>
                <a:latin typeface="Lato"/>
              </a:defRPr>
            </a:lvl3pPr>
            <a:lvl4pPr>
              <a:defRPr sz="2000">
                <a:solidFill>
                  <a:srgbClr val="636466"/>
                </a:solidFill>
                <a:latin typeface="Lato"/>
              </a:defRPr>
            </a:lvl4pPr>
            <a:lvl5pPr>
              <a:defRPr sz="2000">
                <a:solidFill>
                  <a:srgbClr val="636466"/>
                </a:solidFill>
                <a:latin typeface="Lato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636466"/>
                </a:solidFill>
                <a:latin typeface="Lato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3024931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971550" y="5422900"/>
            <a:ext cx="7416800" cy="496888"/>
          </a:xfrm>
          <a:prstGeom prst="rect">
            <a:avLst/>
          </a:prstGeom>
          <a:solidFill>
            <a:srgbClr val="9E9F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dirty="0">
              <a:solidFill>
                <a:prstClr val="white"/>
              </a:solidFill>
              <a:latin typeface="Lato"/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965550" y="1988839"/>
            <a:ext cx="7416450" cy="352839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031288" y="5486400"/>
            <a:ext cx="7239000" cy="427553"/>
          </a:xfrm>
          <a:prstGeom prst="rect">
            <a:avLst/>
          </a:prstGeom>
          <a:noFill/>
        </p:spPr>
        <p:txBody>
          <a:bodyPr rtlCol="0">
            <a:spAutoFit/>
          </a:bodyPr>
          <a:lstStyle>
            <a:lvl1pPr marL="0" indent="0">
              <a:buNone/>
              <a:defRPr lang="en-US" sz="1600" b="0" i="0" smtClean="0">
                <a:solidFill>
                  <a:schemeClr val="bg1"/>
                </a:solidFill>
                <a:latin typeface="Lato Light"/>
                <a:cs typeface="Lato Light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CA" sz="1800"/>
            </a:lvl5pPr>
          </a:lstStyle>
          <a:p>
            <a:pPr lvl="0"/>
            <a:r>
              <a:rPr lang="en-CA" noProof="0" dirty="0" smtClean="0"/>
              <a:t>Click to edit Master text style</a:t>
            </a:r>
            <a:endParaRPr lang="en-CA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7361715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636466"/>
                </a:solidFill>
                <a:latin typeface="Lato"/>
              </a:defRPr>
            </a:lvl1pPr>
          </a:lstStyle>
          <a:p>
            <a:r>
              <a:rPr lang="en-US" dirty="0" smtClean="0"/>
              <a:t>Click </a:t>
            </a:r>
            <a:r>
              <a:rPr lang="en-CA" noProof="0" dirty="0" smtClean="0"/>
              <a:t>to</a:t>
            </a:r>
            <a:r>
              <a:rPr lang="en-US" dirty="0" smtClean="0"/>
              <a:t>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636466"/>
                </a:solidFill>
                <a:latin typeface="Lato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1522212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752600"/>
            <a:ext cx="7772400" cy="437356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636466"/>
                </a:solidFill>
                <a:latin typeface="Lato"/>
              </a:defRPr>
            </a:lvl1pPr>
            <a:lvl2pPr>
              <a:defRPr>
                <a:solidFill>
                  <a:srgbClr val="636466"/>
                </a:solidFill>
                <a:latin typeface="Lato"/>
              </a:defRPr>
            </a:lvl2pPr>
            <a:lvl3pPr>
              <a:defRPr>
                <a:solidFill>
                  <a:srgbClr val="636466"/>
                </a:solidFill>
                <a:latin typeface="Lato"/>
              </a:defRPr>
            </a:lvl3pPr>
            <a:lvl4pPr>
              <a:defRPr>
                <a:solidFill>
                  <a:srgbClr val="636466"/>
                </a:solidFill>
                <a:latin typeface="Lato"/>
              </a:defRPr>
            </a:lvl4pPr>
            <a:lvl5pPr>
              <a:defRPr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14767216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4830763"/>
          </a:xfrm>
          <a:prstGeom prst="rect">
            <a:avLst/>
          </a:prstGeom>
        </p:spPr>
        <p:txBody>
          <a:bodyPr vert="vert"/>
          <a:lstStyle>
            <a:lvl1pPr>
              <a:defRPr lang="en-CA" sz="3200" b="0" i="0" dirty="0">
                <a:solidFill>
                  <a:srgbClr val="21368B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636466"/>
                </a:solidFill>
                <a:latin typeface="Lato"/>
              </a:defRPr>
            </a:lvl1pPr>
            <a:lvl2pPr>
              <a:defRPr>
                <a:solidFill>
                  <a:srgbClr val="636466"/>
                </a:solidFill>
                <a:latin typeface="Lato"/>
              </a:defRPr>
            </a:lvl2pPr>
            <a:lvl3pPr>
              <a:defRPr>
                <a:solidFill>
                  <a:srgbClr val="636466"/>
                </a:solidFill>
                <a:latin typeface="Lato"/>
              </a:defRPr>
            </a:lvl3pPr>
            <a:lvl4pPr>
              <a:defRPr>
                <a:solidFill>
                  <a:srgbClr val="636466"/>
                </a:solidFill>
                <a:latin typeface="Lato"/>
              </a:defRPr>
            </a:lvl4pPr>
            <a:lvl5pPr>
              <a:defRPr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</p:spTree>
    <p:extLst>
      <p:ext uri="{BB962C8B-B14F-4D97-AF65-F5344CB8AC3E}">
        <p14:creationId xmlns:p14="http://schemas.microsoft.com/office/powerpoint/2010/main" val="1054491216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(Style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 userDrawn="1"/>
        </p:nvSpPr>
        <p:spPr>
          <a:xfrm>
            <a:off x="609600" y="4013200"/>
            <a:ext cx="6934200" cy="8778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endParaRPr lang="en-CA" sz="1400" dirty="0" smtClean="0">
              <a:solidFill>
                <a:srgbClr val="636466"/>
              </a:solidFill>
              <a:latin typeface="Lato"/>
            </a:endParaRPr>
          </a:p>
          <a:p>
            <a:pPr>
              <a:defRPr/>
            </a:pPr>
            <a:r>
              <a:rPr lang="en-CA" sz="1400" dirty="0" smtClean="0">
                <a:solidFill>
                  <a:srgbClr val="636466"/>
                </a:solidFill>
                <a:latin typeface="Lato"/>
              </a:rPr>
              <a:t>© 2014 Gevity Consulting Inc.  All Rights Reserved.</a:t>
            </a:r>
          </a:p>
          <a:p>
            <a:pPr>
              <a:defRPr/>
            </a:pPr>
            <a:r>
              <a:rPr lang="en-CA" sz="1400" dirty="0" smtClean="0">
                <a:solidFill>
                  <a:srgbClr val="636466"/>
                </a:solidFill>
                <a:latin typeface="Lato"/>
              </a:rPr>
              <a:t>Any trademarks or service marks used are the property of their respective owners</a:t>
            </a:r>
          </a:p>
          <a:p>
            <a:pPr>
              <a:defRPr/>
            </a:pPr>
            <a:endParaRPr lang="en-CA" sz="900" dirty="0" smtClean="0">
              <a:solidFill>
                <a:srgbClr val="636466"/>
              </a:solidFill>
              <a:latin typeface="Lato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609600" y="5140325"/>
            <a:ext cx="4572000" cy="110807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CA" sz="1600" b="1" dirty="0" smtClean="0">
                <a:solidFill>
                  <a:srgbClr val="636466"/>
                </a:solidFill>
                <a:latin typeface="Lato"/>
              </a:rPr>
              <a:t>Gevity Consulting Inc.</a:t>
            </a:r>
          </a:p>
          <a:p>
            <a:pPr>
              <a:defRPr/>
            </a:pPr>
            <a:r>
              <a:rPr lang="en-CA" sz="1600" dirty="0" smtClean="0">
                <a:solidFill>
                  <a:srgbClr val="636466"/>
                </a:solidFill>
                <a:latin typeface="Lato"/>
              </a:rPr>
              <a:t>#350 - 375 Water Street</a:t>
            </a:r>
            <a:br>
              <a:rPr lang="en-CA" sz="1600" dirty="0" smtClean="0">
                <a:solidFill>
                  <a:srgbClr val="636466"/>
                </a:solidFill>
                <a:latin typeface="Lato"/>
              </a:rPr>
            </a:br>
            <a:r>
              <a:rPr lang="en-CA" sz="1600" dirty="0" smtClean="0">
                <a:solidFill>
                  <a:srgbClr val="636466"/>
                </a:solidFill>
                <a:latin typeface="Lato"/>
              </a:rPr>
              <a:t>Vancouver BC  V6B 5C6</a:t>
            </a:r>
          </a:p>
          <a:p>
            <a:pPr>
              <a:defRPr/>
            </a:pPr>
            <a:r>
              <a:rPr lang="en-CA" sz="1600" dirty="0" smtClean="0">
                <a:solidFill>
                  <a:srgbClr val="636466"/>
                </a:solidFill>
                <a:latin typeface="Lato"/>
              </a:rPr>
              <a:t>Canada</a:t>
            </a:r>
            <a:endParaRPr lang="en-CA" sz="1600" dirty="0">
              <a:solidFill>
                <a:srgbClr val="636466"/>
              </a:solidFill>
              <a:latin typeface="Lato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981200"/>
            <a:ext cx="5105400" cy="1600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636466"/>
                </a:solidFill>
                <a:latin typeface="Lato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9371620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6200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636466"/>
                </a:solidFill>
                <a:latin typeface="Lato"/>
              </a:defRPr>
            </a:lvl1pPr>
            <a:lvl2pPr>
              <a:defRPr sz="2400">
                <a:solidFill>
                  <a:srgbClr val="636466"/>
                </a:solidFill>
                <a:latin typeface="Lato"/>
              </a:defRPr>
            </a:lvl2pPr>
            <a:lvl3pPr>
              <a:defRPr sz="2000">
                <a:solidFill>
                  <a:srgbClr val="636466"/>
                </a:solidFill>
                <a:latin typeface="Lato"/>
              </a:defRPr>
            </a:lvl3pPr>
            <a:lvl4pPr>
              <a:defRPr sz="1800">
                <a:solidFill>
                  <a:srgbClr val="636466"/>
                </a:solidFill>
                <a:latin typeface="Lato"/>
              </a:defRPr>
            </a:lvl4pPr>
            <a:lvl5pPr>
              <a:defRPr sz="18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24986770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Blu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_Icon_Large_Out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Text_Only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1311275"/>
            <a:ext cx="1770063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evity_tag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078538"/>
            <a:ext cx="301307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7" descr="Gevity_Text_Only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1311275"/>
            <a:ext cx="1770063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 descr="Gevity_tag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078538"/>
            <a:ext cx="301307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4146" y="2617434"/>
            <a:ext cx="6916149" cy="1470025"/>
          </a:xfrm>
          <a:prstGeom prst="rect">
            <a:avLst/>
          </a:prstGeom>
        </p:spPr>
        <p:txBody>
          <a:bodyPr/>
          <a:lstStyle>
            <a:lvl1pPr algn="l">
              <a:defRPr lang="en-CA" sz="5000" b="0" i="0">
                <a:solidFill>
                  <a:srgbClr val="8FBCE6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3" name="Subtitle 2"/>
          <p:cNvSpPr>
            <a:spLocks noGrp="1"/>
          </p:cNvSpPr>
          <p:nvPr>
            <p:ph type="subTitle" idx="1"/>
          </p:nvPr>
        </p:nvSpPr>
        <p:spPr>
          <a:xfrm>
            <a:off x="838200" y="4191744"/>
            <a:ext cx="6934200" cy="106605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1500" b="0" i="0" kern="1200" spc="50" baseline="0" dirty="0" smtClean="0">
                <a:solidFill>
                  <a:srgbClr val="8FBCE6"/>
                </a:solidFill>
                <a:latin typeface="Lato Bold"/>
                <a:ea typeface="+mj-ea"/>
                <a:cs typeface="Lato 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noProof="0" dirty="0" smtClean="0"/>
              <a:t>Click to edit Master subtitle style</a:t>
            </a:r>
            <a:endParaRPr lang="en-CA" noProof="0" dirty="0"/>
          </a:p>
        </p:txBody>
      </p:sp>
    </p:spTree>
    <p:extLst>
      <p:ext uri="{BB962C8B-B14F-4D97-AF65-F5344CB8AC3E}">
        <p14:creationId xmlns:p14="http://schemas.microsoft.com/office/powerpoint/2010/main" val="3530433749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6200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636466"/>
                </a:solidFill>
                <a:latin typeface="Lato"/>
              </a:defRPr>
            </a:lvl1pPr>
            <a:lvl2pPr>
              <a:defRPr sz="2400">
                <a:solidFill>
                  <a:srgbClr val="636466"/>
                </a:solidFill>
                <a:latin typeface="Lato"/>
              </a:defRPr>
            </a:lvl2pPr>
            <a:lvl3pPr>
              <a:defRPr sz="2000">
                <a:solidFill>
                  <a:srgbClr val="636466"/>
                </a:solidFill>
                <a:latin typeface="Lato"/>
              </a:defRPr>
            </a:lvl3pPr>
            <a:lvl4pPr>
              <a:defRPr sz="1800">
                <a:solidFill>
                  <a:srgbClr val="636466"/>
                </a:solidFill>
                <a:latin typeface="Lato"/>
              </a:defRPr>
            </a:lvl4pPr>
            <a:lvl5pPr>
              <a:defRPr sz="18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667100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Ver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6200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6676154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Grey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Page_Mark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_Icon_Large_Outlin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F51FB88-7568-9740-BD2A-88093FD5AC72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16" descr="Gevity_Logo_White_Icon_Blue_Typ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9275"/>
            <a:ext cx="1411287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0159451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Light_Blu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Logo_All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Page_Mark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B2DF1C1-9380-8C4B-B851-F6B8C634A61E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4127288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Yellow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Page_Mark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Logo_All_Whit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40A47FE-252D-5B46-97B5-305EBE6A291B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3741760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Red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Logo_All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Page_Mark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Lato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fld id="{CD97553A-3C8C-D348-B4A8-0EBD92882806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2364651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Burgund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Purpl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Logo_All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Page_Mark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Lato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fld id="{198527BE-EE9C-4448-9816-8846D59EFE12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478549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rgbClr val="636466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rgbClr val="636466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8516315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37338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800600" y="1752600"/>
            <a:ext cx="37338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059212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Ver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6200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65174156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599"/>
            <a:ext cx="3733800" cy="422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Lato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1" y="1752599"/>
            <a:ext cx="3733800" cy="422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Lato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914400" y="2209800"/>
            <a:ext cx="3733800" cy="39163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800600" y="2209800"/>
            <a:ext cx="3733800" cy="39163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95365593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7920337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9204698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636466"/>
                </a:solidFill>
                <a:latin typeface="Lato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800"/>
            <a:ext cx="5111750" cy="46783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636466"/>
                </a:solidFill>
                <a:latin typeface="Lato"/>
              </a:defRPr>
            </a:lvl1pPr>
            <a:lvl2pPr>
              <a:defRPr sz="2800">
                <a:solidFill>
                  <a:srgbClr val="636466"/>
                </a:solidFill>
                <a:latin typeface="Lato"/>
              </a:defRPr>
            </a:lvl2pPr>
            <a:lvl3pPr>
              <a:defRPr sz="2400">
                <a:solidFill>
                  <a:srgbClr val="636466"/>
                </a:solidFill>
                <a:latin typeface="Lato"/>
              </a:defRPr>
            </a:lvl3pPr>
            <a:lvl4pPr>
              <a:defRPr sz="2000">
                <a:solidFill>
                  <a:srgbClr val="636466"/>
                </a:solidFill>
                <a:latin typeface="Lato"/>
              </a:defRPr>
            </a:lvl4pPr>
            <a:lvl5pPr>
              <a:defRPr sz="2000">
                <a:solidFill>
                  <a:srgbClr val="636466"/>
                </a:solidFill>
                <a:latin typeface="Lato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636466"/>
                </a:solidFill>
                <a:latin typeface="Lato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6897388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971550" y="5422900"/>
            <a:ext cx="7416800" cy="496888"/>
          </a:xfrm>
          <a:prstGeom prst="rect">
            <a:avLst/>
          </a:prstGeom>
          <a:solidFill>
            <a:srgbClr val="9E9F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dirty="0">
              <a:solidFill>
                <a:prstClr val="white"/>
              </a:solidFill>
              <a:latin typeface="Lato"/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965550" y="1988839"/>
            <a:ext cx="7416450" cy="352839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031288" y="5486400"/>
            <a:ext cx="7239000" cy="427553"/>
          </a:xfrm>
          <a:prstGeom prst="rect">
            <a:avLst/>
          </a:prstGeom>
          <a:noFill/>
        </p:spPr>
        <p:txBody>
          <a:bodyPr rtlCol="0">
            <a:spAutoFit/>
          </a:bodyPr>
          <a:lstStyle>
            <a:lvl1pPr marL="0" indent="0">
              <a:buNone/>
              <a:defRPr lang="en-US" sz="1600" b="0" i="0" smtClean="0">
                <a:solidFill>
                  <a:schemeClr val="bg1"/>
                </a:solidFill>
                <a:latin typeface="Lato Light"/>
                <a:cs typeface="Lato Light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CA" sz="1800"/>
            </a:lvl5pPr>
          </a:lstStyle>
          <a:p>
            <a:pPr lvl="0"/>
            <a:r>
              <a:rPr lang="en-CA" noProof="0" dirty="0" smtClean="0"/>
              <a:t>Click to edit Master text style</a:t>
            </a:r>
            <a:endParaRPr lang="en-CA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6397176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636466"/>
                </a:solidFill>
                <a:latin typeface="Lato"/>
              </a:defRPr>
            </a:lvl1pPr>
          </a:lstStyle>
          <a:p>
            <a:r>
              <a:rPr lang="en-US" dirty="0" smtClean="0"/>
              <a:t>Click </a:t>
            </a:r>
            <a:r>
              <a:rPr lang="en-CA" noProof="0" dirty="0" smtClean="0"/>
              <a:t>to</a:t>
            </a:r>
            <a:r>
              <a:rPr lang="en-US" dirty="0" smtClean="0"/>
              <a:t>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636466"/>
                </a:solidFill>
                <a:latin typeface="Lato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0435745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752600"/>
            <a:ext cx="7772400" cy="437356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636466"/>
                </a:solidFill>
                <a:latin typeface="Lato"/>
              </a:defRPr>
            </a:lvl1pPr>
            <a:lvl2pPr>
              <a:defRPr>
                <a:solidFill>
                  <a:srgbClr val="636466"/>
                </a:solidFill>
                <a:latin typeface="Lato"/>
              </a:defRPr>
            </a:lvl2pPr>
            <a:lvl3pPr>
              <a:defRPr>
                <a:solidFill>
                  <a:srgbClr val="636466"/>
                </a:solidFill>
                <a:latin typeface="Lato"/>
              </a:defRPr>
            </a:lvl3pPr>
            <a:lvl4pPr>
              <a:defRPr>
                <a:solidFill>
                  <a:srgbClr val="636466"/>
                </a:solidFill>
                <a:latin typeface="Lato"/>
              </a:defRPr>
            </a:lvl4pPr>
            <a:lvl5pPr>
              <a:defRPr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2952998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4830763"/>
          </a:xfrm>
          <a:prstGeom prst="rect">
            <a:avLst/>
          </a:prstGeom>
        </p:spPr>
        <p:txBody>
          <a:bodyPr vert="vert"/>
          <a:lstStyle>
            <a:lvl1pPr>
              <a:defRPr lang="en-CA" sz="3200" b="0" i="0" dirty="0">
                <a:solidFill>
                  <a:srgbClr val="21368B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636466"/>
                </a:solidFill>
                <a:latin typeface="Lato"/>
              </a:defRPr>
            </a:lvl1pPr>
            <a:lvl2pPr>
              <a:defRPr>
                <a:solidFill>
                  <a:srgbClr val="636466"/>
                </a:solidFill>
                <a:latin typeface="Lato"/>
              </a:defRPr>
            </a:lvl2pPr>
            <a:lvl3pPr>
              <a:defRPr>
                <a:solidFill>
                  <a:srgbClr val="636466"/>
                </a:solidFill>
                <a:latin typeface="Lato"/>
              </a:defRPr>
            </a:lvl3pPr>
            <a:lvl4pPr>
              <a:defRPr>
                <a:solidFill>
                  <a:srgbClr val="636466"/>
                </a:solidFill>
                <a:latin typeface="Lato"/>
              </a:defRPr>
            </a:lvl4pPr>
            <a:lvl5pPr>
              <a:defRPr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</p:spTree>
    <p:extLst>
      <p:ext uri="{BB962C8B-B14F-4D97-AF65-F5344CB8AC3E}">
        <p14:creationId xmlns:p14="http://schemas.microsoft.com/office/powerpoint/2010/main" val="1273600082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(Style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 userDrawn="1"/>
        </p:nvSpPr>
        <p:spPr>
          <a:xfrm>
            <a:off x="609600" y="4013200"/>
            <a:ext cx="6934200" cy="8778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endParaRPr lang="en-CA" sz="1400" dirty="0" smtClean="0">
              <a:solidFill>
                <a:srgbClr val="636466"/>
              </a:solidFill>
              <a:latin typeface="Lato"/>
            </a:endParaRPr>
          </a:p>
          <a:p>
            <a:pPr>
              <a:defRPr/>
            </a:pPr>
            <a:r>
              <a:rPr lang="en-CA" sz="1400" dirty="0" smtClean="0">
                <a:solidFill>
                  <a:srgbClr val="636466"/>
                </a:solidFill>
                <a:latin typeface="Lato"/>
              </a:rPr>
              <a:t>© 2014 Gevity Consulting Inc.  All Rights Reserved.</a:t>
            </a:r>
          </a:p>
          <a:p>
            <a:pPr>
              <a:defRPr/>
            </a:pPr>
            <a:r>
              <a:rPr lang="en-CA" sz="1400" dirty="0" smtClean="0">
                <a:solidFill>
                  <a:srgbClr val="636466"/>
                </a:solidFill>
                <a:latin typeface="Lato"/>
              </a:rPr>
              <a:t>Any trademarks or service marks used are the property of their respective owners</a:t>
            </a:r>
          </a:p>
          <a:p>
            <a:pPr>
              <a:defRPr/>
            </a:pPr>
            <a:endParaRPr lang="en-CA" sz="900" dirty="0" smtClean="0">
              <a:solidFill>
                <a:srgbClr val="636466"/>
              </a:solidFill>
              <a:latin typeface="Lato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609600" y="5140325"/>
            <a:ext cx="4572000" cy="110807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CA" sz="1600" b="1" dirty="0" smtClean="0">
                <a:solidFill>
                  <a:srgbClr val="636466"/>
                </a:solidFill>
                <a:latin typeface="Lato"/>
              </a:rPr>
              <a:t>Gevity Consulting Inc.</a:t>
            </a:r>
          </a:p>
          <a:p>
            <a:pPr>
              <a:defRPr/>
            </a:pPr>
            <a:r>
              <a:rPr lang="en-CA" sz="1600" dirty="0" smtClean="0">
                <a:solidFill>
                  <a:srgbClr val="636466"/>
                </a:solidFill>
                <a:latin typeface="Lato"/>
              </a:rPr>
              <a:t>#350 - 375 Water Street</a:t>
            </a:r>
            <a:br>
              <a:rPr lang="en-CA" sz="1600" dirty="0" smtClean="0">
                <a:solidFill>
                  <a:srgbClr val="636466"/>
                </a:solidFill>
                <a:latin typeface="Lato"/>
              </a:rPr>
            </a:br>
            <a:r>
              <a:rPr lang="en-CA" sz="1600" dirty="0" smtClean="0">
                <a:solidFill>
                  <a:srgbClr val="636466"/>
                </a:solidFill>
                <a:latin typeface="Lato"/>
              </a:rPr>
              <a:t>Vancouver BC  V6B 5C6</a:t>
            </a:r>
          </a:p>
          <a:p>
            <a:pPr>
              <a:defRPr/>
            </a:pPr>
            <a:r>
              <a:rPr lang="en-CA" sz="1600" dirty="0" smtClean="0">
                <a:solidFill>
                  <a:srgbClr val="636466"/>
                </a:solidFill>
                <a:latin typeface="Lato"/>
              </a:rPr>
              <a:t>Canada</a:t>
            </a:r>
            <a:endParaRPr lang="en-CA" sz="1600" dirty="0">
              <a:solidFill>
                <a:srgbClr val="636466"/>
              </a:solidFill>
              <a:latin typeface="Lato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981200"/>
            <a:ext cx="5105400" cy="1600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636466"/>
                </a:solidFill>
                <a:latin typeface="Lato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0574396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Blu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_Icon_Large_Out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Text_Only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1311275"/>
            <a:ext cx="1770063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evity_tag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078538"/>
            <a:ext cx="301307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7" descr="Gevity_Text_Only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1311275"/>
            <a:ext cx="1770063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 descr="Gevity_tag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078538"/>
            <a:ext cx="301307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4146" y="2617434"/>
            <a:ext cx="6916149" cy="1470025"/>
          </a:xfrm>
          <a:prstGeom prst="rect">
            <a:avLst/>
          </a:prstGeom>
        </p:spPr>
        <p:txBody>
          <a:bodyPr/>
          <a:lstStyle>
            <a:lvl1pPr algn="l">
              <a:defRPr lang="en-CA" sz="5000" b="0" i="0">
                <a:solidFill>
                  <a:srgbClr val="8FBCE6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3" name="Subtitle 2"/>
          <p:cNvSpPr>
            <a:spLocks noGrp="1"/>
          </p:cNvSpPr>
          <p:nvPr>
            <p:ph type="subTitle" idx="1"/>
          </p:nvPr>
        </p:nvSpPr>
        <p:spPr>
          <a:xfrm>
            <a:off x="838200" y="4191744"/>
            <a:ext cx="6934200" cy="106605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1500" b="0" i="0" kern="1200" spc="50" baseline="0" dirty="0" smtClean="0">
                <a:solidFill>
                  <a:srgbClr val="8FBCE6"/>
                </a:solidFill>
                <a:latin typeface="Lato Bold"/>
                <a:ea typeface="+mj-ea"/>
                <a:cs typeface="Lato 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noProof="0" dirty="0" smtClean="0"/>
              <a:t>Click to edit Master subtitle style</a:t>
            </a:r>
            <a:endParaRPr lang="en-CA" noProof="0" dirty="0"/>
          </a:p>
        </p:txBody>
      </p:sp>
    </p:spTree>
    <p:extLst>
      <p:ext uri="{BB962C8B-B14F-4D97-AF65-F5344CB8AC3E}">
        <p14:creationId xmlns:p14="http://schemas.microsoft.com/office/powerpoint/2010/main" val="2873293015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Grey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Page_Mark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_Icon_Large_Outlin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F51FB88-7568-9740-BD2A-88093FD5AC72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16" descr="Gevity_Logo_White_Icon_Blue_Typ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9275"/>
            <a:ext cx="1411287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1936747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6200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636466"/>
                </a:solidFill>
                <a:latin typeface="Lato"/>
              </a:defRPr>
            </a:lvl1pPr>
            <a:lvl2pPr>
              <a:defRPr sz="2400">
                <a:solidFill>
                  <a:srgbClr val="636466"/>
                </a:solidFill>
                <a:latin typeface="Lato"/>
              </a:defRPr>
            </a:lvl2pPr>
            <a:lvl3pPr>
              <a:defRPr sz="2000">
                <a:solidFill>
                  <a:srgbClr val="636466"/>
                </a:solidFill>
                <a:latin typeface="Lato"/>
              </a:defRPr>
            </a:lvl3pPr>
            <a:lvl4pPr>
              <a:defRPr sz="1800">
                <a:solidFill>
                  <a:srgbClr val="636466"/>
                </a:solidFill>
                <a:latin typeface="Lato"/>
              </a:defRPr>
            </a:lvl4pPr>
            <a:lvl5pPr>
              <a:defRPr sz="18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7035241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Ver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6200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1795344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Grey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Page_Mark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_Icon_Large_Outlin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F51FB88-7568-9740-BD2A-88093FD5AC72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16" descr="Gevity_Logo_White_Icon_Blue_Typ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9275"/>
            <a:ext cx="1411287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7108132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Light_Blu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Logo_All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Page_Mark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B2DF1C1-9380-8C4B-B851-F6B8C634A61E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5817766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Yellow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Page_Mark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Logo_All_Whit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40A47FE-252D-5B46-97B5-305EBE6A291B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3016014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Red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Logo_All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Page_Mark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Lato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fld id="{CD97553A-3C8C-D348-B4A8-0EBD92882806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7049962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Burgund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Purpl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Logo_All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Page_Mark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Lato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fld id="{198527BE-EE9C-4448-9816-8846D59EFE12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9601355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rgbClr val="636466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rgbClr val="636466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2070724"/>
      </p:ext>
    </p:extLst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37338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800600" y="1752600"/>
            <a:ext cx="37338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2936526"/>
      </p:ext>
    </p:extLst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599"/>
            <a:ext cx="3733800" cy="422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Lato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1" y="1752599"/>
            <a:ext cx="3733800" cy="422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Lato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914400" y="2209800"/>
            <a:ext cx="3733800" cy="39163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800600" y="2209800"/>
            <a:ext cx="3733800" cy="39163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216832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Light_Blu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Logo_All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Page_Mark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B2DF1C1-9380-8C4B-B851-F6B8C634A61E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8620886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2507699"/>
      </p:ext>
    </p:extLst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324860"/>
      </p:ext>
    </p:extLst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636466"/>
                </a:solidFill>
                <a:latin typeface="Lato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800"/>
            <a:ext cx="5111750" cy="46783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636466"/>
                </a:solidFill>
                <a:latin typeface="Lato"/>
              </a:defRPr>
            </a:lvl1pPr>
            <a:lvl2pPr>
              <a:defRPr sz="2800">
                <a:solidFill>
                  <a:srgbClr val="636466"/>
                </a:solidFill>
                <a:latin typeface="Lato"/>
              </a:defRPr>
            </a:lvl2pPr>
            <a:lvl3pPr>
              <a:defRPr sz="2400">
                <a:solidFill>
                  <a:srgbClr val="636466"/>
                </a:solidFill>
                <a:latin typeface="Lato"/>
              </a:defRPr>
            </a:lvl3pPr>
            <a:lvl4pPr>
              <a:defRPr sz="2000">
                <a:solidFill>
                  <a:srgbClr val="636466"/>
                </a:solidFill>
                <a:latin typeface="Lato"/>
              </a:defRPr>
            </a:lvl4pPr>
            <a:lvl5pPr>
              <a:defRPr sz="2000">
                <a:solidFill>
                  <a:srgbClr val="636466"/>
                </a:solidFill>
                <a:latin typeface="Lato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636466"/>
                </a:solidFill>
                <a:latin typeface="Lato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5462552"/>
      </p:ext>
    </p:extLst>
  </p:cSld>
  <p:clrMapOvr>
    <a:masterClrMapping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971550" y="5422900"/>
            <a:ext cx="7416800" cy="496888"/>
          </a:xfrm>
          <a:prstGeom prst="rect">
            <a:avLst/>
          </a:prstGeom>
          <a:solidFill>
            <a:srgbClr val="9E9F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dirty="0">
              <a:solidFill>
                <a:prstClr val="white"/>
              </a:solidFill>
              <a:latin typeface="Lato"/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965550" y="1988839"/>
            <a:ext cx="7416450" cy="352839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031288" y="5486400"/>
            <a:ext cx="7239000" cy="427553"/>
          </a:xfrm>
          <a:prstGeom prst="rect">
            <a:avLst/>
          </a:prstGeom>
          <a:noFill/>
        </p:spPr>
        <p:txBody>
          <a:bodyPr rtlCol="0">
            <a:spAutoFit/>
          </a:bodyPr>
          <a:lstStyle>
            <a:lvl1pPr marL="0" indent="0">
              <a:buNone/>
              <a:defRPr lang="en-US" sz="1600" b="0" i="0" smtClean="0">
                <a:solidFill>
                  <a:schemeClr val="bg1"/>
                </a:solidFill>
                <a:latin typeface="Lato Light"/>
                <a:cs typeface="Lato Light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CA" sz="1800"/>
            </a:lvl5pPr>
          </a:lstStyle>
          <a:p>
            <a:pPr lvl="0"/>
            <a:r>
              <a:rPr lang="en-CA" noProof="0" dirty="0" smtClean="0"/>
              <a:t>Click to edit Master text style</a:t>
            </a:r>
            <a:endParaRPr lang="en-CA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6788863"/>
      </p:ext>
    </p:extLst>
  </p:cSld>
  <p:clrMapOvr>
    <a:masterClrMapping/>
  </p:clrMapOvr>
  <p:transition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636466"/>
                </a:solidFill>
                <a:latin typeface="Lato"/>
              </a:defRPr>
            </a:lvl1pPr>
          </a:lstStyle>
          <a:p>
            <a:r>
              <a:rPr lang="en-US" dirty="0" smtClean="0"/>
              <a:t>Click </a:t>
            </a:r>
            <a:r>
              <a:rPr lang="en-CA" noProof="0" dirty="0" smtClean="0"/>
              <a:t>to</a:t>
            </a:r>
            <a:r>
              <a:rPr lang="en-US" dirty="0" smtClean="0"/>
              <a:t>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636466"/>
                </a:solidFill>
                <a:latin typeface="Lato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2247199"/>
      </p:ext>
    </p:extLst>
  </p:cSld>
  <p:clrMapOvr>
    <a:masterClrMapping/>
  </p:clrMapOvr>
  <p:transition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752600"/>
            <a:ext cx="7772400" cy="437356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636466"/>
                </a:solidFill>
                <a:latin typeface="Lato"/>
              </a:defRPr>
            </a:lvl1pPr>
            <a:lvl2pPr>
              <a:defRPr>
                <a:solidFill>
                  <a:srgbClr val="636466"/>
                </a:solidFill>
                <a:latin typeface="Lato"/>
              </a:defRPr>
            </a:lvl2pPr>
            <a:lvl3pPr>
              <a:defRPr>
                <a:solidFill>
                  <a:srgbClr val="636466"/>
                </a:solidFill>
                <a:latin typeface="Lato"/>
              </a:defRPr>
            </a:lvl3pPr>
            <a:lvl4pPr>
              <a:defRPr>
                <a:solidFill>
                  <a:srgbClr val="636466"/>
                </a:solidFill>
                <a:latin typeface="Lato"/>
              </a:defRPr>
            </a:lvl4pPr>
            <a:lvl5pPr>
              <a:defRPr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8584814"/>
      </p:ext>
    </p:extLst>
  </p:cSld>
  <p:clrMapOvr>
    <a:masterClrMapping/>
  </p:clrMapOvr>
  <p:transition spd="med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4830763"/>
          </a:xfrm>
          <a:prstGeom prst="rect">
            <a:avLst/>
          </a:prstGeom>
        </p:spPr>
        <p:txBody>
          <a:bodyPr vert="vert"/>
          <a:lstStyle>
            <a:lvl1pPr>
              <a:defRPr lang="en-CA" sz="3200" b="0" i="0" dirty="0">
                <a:solidFill>
                  <a:srgbClr val="21368B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636466"/>
                </a:solidFill>
                <a:latin typeface="Lato"/>
              </a:defRPr>
            </a:lvl1pPr>
            <a:lvl2pPr>
              <a:defRPr>
                <a:solidFill>
                  <a:srgbClr val="636466"/>
                </a:solidFill>
                <a:latin typeface="Lato"/>
              </a:defRPr>
            </a:lvl2pPr>
            <a:lvl3pPr>
              <a:defRPr>
                <a:solidFill>
                  <a:srgbClr val="636466"/>
                </a:solidFill>
                <a:latin typeface="Lato"/>
              </a:defRPr>
            </a:lvl3pPr>
            <a:lvl4pPr>
              <a:defRPr>
                <a:solidFill>
                  <a:srgbClr val="636466"/>
                </a:solidFill>
                <a:latin typeface="Lato"/>
              </a:defRPr>
            </a:lvl4pPr>
            <a:lvl5pPr>
              <a:defRPr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</p:spTree>
    <p:extLst>
      <p:ext uri="{BB962C8B-B14F-4D97-AF65-F5344CB8AC3E}">
        <p14:creationId xmlns:p14="http://schemas.microsoft.com/office/powerpoint/2010/main" val="1048154447"/>
      </p:ext>
    </p:extLst>
  </p:cSld>
  <p:clrMapOvr>
    <a:masterClrMapping/>
  </p:clrMapOvr>
  <p:transition spd="med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(Style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 userDrawn="1"/>
        </p:nvSpPr>
        <p:spPr>
          <a:xfrm>
            <a:off x="609600" y="4013200"/>
            <a:ext cx="6934200" cy="8778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endParaRPr lang="en-CA" sz="1400" dirty="0" smtClean="0">
              <a:solidFill>
                <a:srgbClr val="636466"/>
              </a:solidFill>
              <a:latin typeface="Lato"/>
            </a:endParaRPr>
          </a:p>
          <a:p>
            <a:pPr>
              <a:defRPr/>
            </a:pPr>
            <a:r>
              <a:rPr lang="en-CA" sz="1400" dirty="0" smtClean="0">
                <a:solidFill>
                  <a:srgbClr val="636466"/>
                </a:solidFill>
                <a:latin typeface="Lato"/>
              </a:rPr>
              <a:t>© 2014 Gevity Consulting Inc.  All Rights Reserved.</a:t>
            </a:r>
          </a:p>
          <a:p>
            <a:pPr>
              <a:defRPr/>
            </a:pPr>
            <a:r>
              <a:rPr lang="en-CA" sz="1400" dirty="0" smtClean="0">
                <a:solidFill>
                  <a:srgbClr val="636466"/>
                </a:solidFill>
                <a:latin typeface="Lato"/>
              </a:rPr>
              <a:t>Any trademarks or service marks used are the property of their respective owners</a:t>
            </a:r>
          </a:p>
          <a:p>
            <a:pPr>
              <a:defRPr/>
            </a:pPr>
            <a:endParaRPr lang="en-CA" sz="900" dirty="0" smtClean="0">
              <a:solidFill>
                <a:srgbClr val="636466"/>
              </a:solidFill>
              <a:latin typeface="Lato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609600" y="5140325"/>
            <a:ext cx="4572000" cy="110807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CA" sz="1600" b="1" dirty="0" smtClean="0">
                <a:solidFill>
                  <a:srgbClr val="636466"/>
                </a:solidFill>
                <a:latin typeface="Lato"/>
              </a:rPr>
              <a:t>Gevity Consulting Inc.</a:t>
            </a:r>
          </a:p>
          <a:p>
            <a:pPr>
              <a:defRPr/>
            </a:pPr>
            <a:r>
              <a:rPr lang="en-CA" sz="1600" dirty="0" smtClean="0">
                <a:solidFill>
                  <a:srgbClr val="636466"/>
                </a:solidFill>
                <a:latin typeface="Lato"/>
              </a:rPr>
              <a:t>#350 - 375 Water Street</a:t>
            </a:r>
            <a:br>
              <a:rPr lang="en-CA" sz="1600" dirty="0" smtClean="0">
                <a:solidFill>
                  <a:srgbClr val="636466"/>
                </a:solidFill>
                <a:latin typeface="Lato"/>
              </a:rPr>
            </a:br>
            <a:r>
              <a:rPr lang="en-CA" sz="1600" dirty="0" smtClean="0">
                <a:solidFill>
                  <a:srgbClr val="636466"/>
                </a:solidFill>
                <a:latin typeface="Lato"/>
              </a:rPr>
              <a:t>Vancouver BC  V6B 5C6</a:t>
            </a:r>
          </a:p>
          <a:p>
            <a:pPr>
              <a:defRPr/>
            </a:pPr>
            <a:r>
              <a:rPr lang="en-CA" sz="1600" dirty="0" smtClean="0">
                <a:solidFill>
                  <a:srgbClr val="636466"/>
                </a:solidFill>
                <a:latin typeface="Lato"/>
              </a:rPr>
              <a:t>Canada</a:t>
            </a:r>
            <a:endParaRPr lang="en-CA" sz="1600" dirty="0">
              <a:solidFill>
                <a:srgbClr val="636466"/>
              </a:solidFill>
              <a:latin typeface="Lato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981200"/>
            <a:ext cx="5105400" cy="1600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636466"/>
                </a:solidFill>
                <a:latin typeface="Lato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4056472"/>
      </p:ext>
    </p:extLst>
  </p:cSld>
  <p:clrMapOvr>
    <a:masterClrMapping/>
  </p:clrMapOvr>
  <p:transition spd="med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Blu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_Icon_Large_Out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Text_Only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1311275"/>
            <a:ext cx="1770063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evity_tag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078538"/>
            <a:ext cx="301307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7" descr="Gevity_Text_Only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1311275"/>
            <a:ext cx="1770063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 descr="Gevity_tag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078538"/>
            <a:ext cx="301307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4146" y="2617434"/>
            <a:ext cx="6916149" cy="1470025"/>
          </a:xfrm>
          <a:prstGeom prst="rect">
            <a:avLst/>
          </a:prstGeom>
        </p:spPr>
        <p:txBody>
          <a:bodyPr/>
          <a:lstStyle>
            <a:lvl1pPr algn="l">
              <a:defRPr lang="en-CA" sz="5000" b="0" i="0">
                <a:solidFill>
                  <a:srgbClr val="8FBCE6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3" name="Subtitle 2"/>
          <p:cNvSpPr>
            <a:spLocks noGrp="1"/>
          </p:cNvSpPr>
          <p:nvPr>
            <p:ph type="subTitle" idx="1"/>
          </p:nvPr>
        </p:nvSpPr>
        <p:spPr>
          <a:xfrm>
            <a:off x="838200" y="4191744"/>
            <a:ext cx="6934200" cy="106605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1500" b="0" i="0" kern="1200" spc="50" baseline="0" dirty="0" smtClean="0">
                <a:solidFill>
                  <a:srgbClr val="8FBCE6"/>
                </a:solidFill>
                <a:latin typeface="Lato Bold"/>
                <a:ea typeface="+mj-ea"/>
                <a:cs typeface="Lato 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noProof="0" dirty="0" smtClean="0"/>
              <a:t>Click to edit Master subtitle style</a:t>
            </a:r>
            <a:endParaRPr lang="en-CA" noProof="0" dirty="0"/>
          </a:p>
        </p:txBody>
      </p:sp>
    </p:spTree>
    <p:extLst>
      <p:ext uri="{BB962C8B-B14F-4D97-AF65-F5344CB8AC3E}">
        <p14:creationId xmlns:p14="http://schemas.microsoft.com/office/powerpoint/2010/main" val="2873293015"/>
      </p:ext>
    </p:extLst>
  </p:cSld>
  <p:clrMapOvr>
    <a:masterClrMapping/>
  </p:clrMapOvr>
  <p:transition spd="med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6200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636466"/>
                </a:solidFill>
                <a:latin typeface="Lato"/>
              </a:defRPr>
            </a:lvl1pPr>
            <a:lvl2pPr>
              <a:defRPr sz="2400">
                <a:solidFill>
                  <a:srgbClr val="636466"/>
                </a:solidFill>
                <a:latin typeface="Lato"/>
              </a:defRPr>
            </a:lvl2pPr>
            <a:lvl3pPr>
              <a:defRPr sz="2000">
                <a:solidFill>
                  <a:srgbClr val="636466"/>
                </a:solidFill>
                <a:latin typeface="Lato"/>
              </a:defRPr>
            </a:lvl3pPr>
            <a:lvl4pPr>
              <a:defRPr sz="1800">
                <a:solidFill>
                  <a:srgbClr val="636466"/>
                </a:solidFill>
                <a:latin typeface="Lato"/>
              </a:defRPr>
            </a:lvl4pPr>
            <a:lvl5pPr>
              <a:defRPr sz="18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7035241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Yellow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Page_Mark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Logo_All_Whit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40A47FE-252D-5B46-97B5-305EBE6A291B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2172723"/>
      </p:ext>
    </p:extLst>
  </p:cSld>
  <p:clrMapOvr>
    <a:masterClrMapping/>
  </p:clrMapOvr>
  <p:transition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Ver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6200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1795344"/>
      </p:ext>
    </p:extLst>
  </p:cSld>
  <p:clrMapOvr>
    <a:masterClrMapping/>
  </p:clrMapOvr>
  <p:transition spd="med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Grey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Page_Mark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_Icon_Large_Outlin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F51FB88-7568-9740-BD2A-88093FD5AC72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16" descr="Gevity_Logo_White_Icon_Blue_Typ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9275"/>
            <a:ext cx="1411287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7108132"/>
      </p:ext>
    </p:extLst>
  </p:cSld>
  <p:clrMapOvr>
    <a:masterClrMapping/>
  </p:clrMapOvr>
  <p:transition spd="med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Light_Blu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Logo_All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Page_Mark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B2DF1C1-9380-8C4B-B851-F6B8C634A61E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5817766"/>
      </p:ext>
    </p:extLst>
  </p:cSld>
  <p:clrMapOvr>
    <a:masterClrMapping/>
  </p:clrMapOvr>
  <p:transition spd="med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Yellow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Page_Mark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Logo_All_Whit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40A47FE-252D-5B46-97B5-305EBE6A291B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3016014"/>
      </p:ext>
    </p:extLst>
  </p:cSld>
  <p:clrMapOvr>
    <a:masterClrMapping/>
  </p:clrMapOvr>
  <p:transition spd="med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Red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Logo_All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Page_Mark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Lato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fld id="{CD97553A-3C8C-D348-B4A8-0EBD92882806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7049962"/>
      </p:ext>
    </p:extLst>
  </p:cSld>
  <p:clrMapOvr>
    <a:masterClrMapping/>
  </p:clrMapOvr>
  <p:transition spd="med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Burgund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Purpl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Logo_All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Page_Mark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Lato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fld id="{198527BE-EE9C-4448-9816-8846D59EFE12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9601355"/>
      </p:ext>
    </p:extLst>
  </p:cSld>
  <p:clrMapOvr>
    <a:masterClrMapping/>
  </p:clrMapOvr>
  <p:transition spd="med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rgbClr val="636466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rgbClr val="636466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2070724"/>
      </p:ext>
    </p:extLst>
  </p:cSld>
  <p:clrMapOvr>
    <a:masterClrMapping/>
  </p:clrMapOvr>
  <p:transition spd="med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37338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800600" y="1752600"/>
            <a:ext cx="37338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2936526"/>
      </p:ext>
    </p:extLst>
  </p:cSld>
  <p:clrMapOvr>
    <a:masterClrMapping/>
  </p:clrMapOvr>
  <p:transition spd="med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599"/>
            <a:ext cx="3733800" cy="422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Lato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1" y="1752599"/>
            <a:ext cx="3733800" cy="422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Lato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914400" y="2209800"/>
            <a:ext cx="3733800" cy="39163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800600" y="2209800"/>
            <a:ext cx="3733800" cy="39163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2168321"/>
      </p:ext>
    </p:extLst>
  </p:cSld>
  <p:clrMapOvr>
    <a:masterClrMapping/>
  </p:clrMapOvr>
  <p:transition spd="med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250769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Red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Logo_All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Page_Mark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Lato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fld id="{CD97553A-3C8C-D348-B4A8-0EBD92882806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5329512"/>
      </p:ext>
    </p:extLst>
  </p:cSld>
  <p:clrMapOvr>
    <a:masterClrMapping/>
  </p:clrMapOvr>
  <p:transition spd="med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324860"/>
      </p:ext>
    </p:extLst>
  </p:cSld>
  <p:clrMapOvr>
    <a:masterClrMapping/>
  </p:clrMapOvr>
  <p:transition spd="med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636466"/>
                </a:solidFill>
                <a:latin typeface="Lato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800"/>
            <a:ext cx="5111750" cy="46783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636466"/>
                </a:solidFill>
                <a:latin typeface="Lato"/>
              </a:defRPr>
            </a:lvl1pPr>
            <a:lvl2pPr>
              <a:defRPr sz="2800">
                <a:solidFill>
                  <a:srgbClr val="636466"/>
                </a:solidFill>
                <a:latin typeface="Lato"/>
              </a:defRPr>
            </a:lvl2pPr>
            <a:lvl3pPr>
              <a:defRPr sz="2400">
                <a:solidFill>
                  <a:srgbClr val="636466"/>
                </a:solidFill>
                <a:latin typeface="Lato"/>
              </a:defRPr>
            </a:lvl3pPr>
            <a:lvl4pPr>
              <a:defRPr sz="2000">
                <a:solidFill>
                  <a:srgbClr val="636466"/>
                </a:solidFill>
                <a:latin typeface="Lato"/>
              </a:defRPr>
            </a:lvl4pPr>
            <a:lvl5pPr>
              <a:defRPr sz="2000">
                <a:solidFill>
                  <a:srgbClr val="636466"/>
                </a:solidFill>
                <a:latin typeface="Lato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636466"/>
                </a:solidFill>
                <a:latin typeface="Lato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5462552"/>
      </p:ext>
    </p:extLst>
  </p:cSld>
  <p:clrMapOvr>
    <a:masterClrMapping/>
  </p:clrMapOvr>
  <p:transition spd="med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971550" y="5422900"/>
            <a:ext cx="7416800" cy="496888"/>
          </a:xfrm>
          <a:prstGeom prst="rect">
            <a:avLst/>
          </a:prstGeom>
          <a:solidFill>
            <a:srgbClr val="9E9F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dirty="0">
              <a:solidFill>
                <a:prstClr val="white"/>
              </a:solidFill>
              <a:latin typeface="Lato"/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965550" y="1988839"/>
            <a:ext cx="7416450" cy="352839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031288" y="5486400"/>
            <a:ext cx="7239000" cy="427553"/>
          </a:xfrm>
          <a:prstGeom prst="rect">
            <a:avLst/>
          </a:prstGeom>
          <a:noFill/>
        </p:spPr>
        <p:txBody>
          <a:bodyPr rtlCol="0">
            <a:spAutoFit/>
          </a:bodyPr>
          <a:lstStyle>
            <a:lvl1pPr marL="0" indent="0">
              <a:buNone/>
              <a:defRPr lang="en-US" sz="1600" b="0" i="0" smtClean="0">
                <a:solidFill>
                  <a:schemeClr val="bg1"/>
                </a:solidFill>
                <a:latin typeface="Lato Light"/>
                <a:cs typeface="Lato Light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CA" sz="1800"/>
            </a:lvl5pPr>
          </a:lstStyle>
          <a:p>
            <a:pPr lvl="0"/>
            <a:r>
              <a:rPr lang="en-CA" noProof="0" dirty="0" smtClean="0"/>
              <a:t>Click to edit Master text style</a:t>
            </a:r>
            <a:endParaRPr lang="en-CA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6788863"/>
      </p:ext>
    </p:extLst>
  </p:cSld>
  <p:clrMapOvr>
    <a:masterClrMapping/>
  </p:clrMapOvr>
  <p:transition spd="med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636466"/>
                </a:solidFill>
                <a:latin typeface="Lato"/>
              </a:defRPr>
            </a:lvl1pPr>
          </a:lstStyle>
          <a:p>
            <a:r>
              <a:rPr lang="en-US" dirty="0" smtClean="0"/>
              <a:t>Click </a:t>
            </a:r>
            <a:r>
              <a:rPr lang="en-CA" noProof="0" dirty="0" smtClean="0"/>
              <a:t>to</a:t>
            </a:r>
            <a:r>
              <a:rPr lang="en-US" dirty="0" smtClean="0"/>
              <a:t>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636466"/>
                </a:solidFill>
                <a:latin typeface="Lato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2247199"/>
      </p:ext>
    </p:extLst>
  </p:cSld>
  <p:clrMapOvr>
    <a:masterClrMapping/>
  </p:clrMapOvr>
  <p:transition spd="med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752600"/>
            <a:ext cx="7772400" cy="437356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636466"/>
                </a:solidFill>
                <a:latin typeface="Lato"/>
              </a:defRPr>
            </a:lvl1pPr>
            <a:lvl2pPr>
              <a:defRPr>
                <a:solidFill>
                  <a:srgbClr val="636466"/>
                </a:solidFill>
                <a:latin typeface="Lato"/>
              </a:defRPr>
            </a:lvl2pPr>
            <a:lvl3pPr>
              <a:defRPr>
                <a:solidFill>
                  <a:srgbClr val="636466"/>
                </a:solidFill>
                <a:latin typeface="Lato"/>
              </a:defRPr>
            </a:lvl3pPr>
            <a:lvl4pPr>
              <a:defRPr>
                <a:solidFill>
                  <a:srgbClr val="636466"/>
                </a:solidFill>
                <a:latin typeface="Lato"/>
              </a:defRPr>
            </a:lvl4pPr>
            <a:lvl5pPr>
              <a:defRPr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8584814"/>
      </p:ext>
    </p:extLst>
  </p:cSld>
  <p:clrMapOvr>
    <a:masterClrMapping/>
  </p:clrMapOvr>
  <p:transition spd="med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4830763"/>
          </a:xfrm>
          <a:prstGeom prst="rect">
            <a:avLst/>
          </a:prstGeom>
        </p:spPr>
        <p:txBody>
          <a:bodyPr vert="vert"/>
          <a:lstStyle>
            <a:lvl1pPr>
              <a:defRPr lang="en-CA" sz="3200" b="0" i="0" dirty="0">
                <a:solidFill>
                  <a:srgbClr val="21368B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636466"/>
                </a:solidFill>
                <a:latin typeface="Lato"/>
              </a:defRPr>
            </a:lvl1pPr>
            <a:lvl2pPr>
              <a:defRPr>
                <a:solidFill>
                  <a:srgbClr val="636466"/>
                </a:solidFill>
                <a:latin typeface="Lato"/>
              </a:defRPr>
            </a:lvl2pPr>
            <a:lvl3pPr>
              <a:defRPr>
                <a:solidFill>
                  <a:srgbClr val="636466"/>
                </a:solidFill>
                <a:latin typeface="Lato"/>
              </a:defRPr>
            </a:lvl3pPr>
            <a:lvl4pPr>
              <a:defRPr>
                <a:solidFill>
                  <a:srgbClr val="636466"/>
                </a:solidFill>
                <a:latin typeface="Lato"/>
              </a:defRPr>
            </a:lvl4pPr>
            <a:lvl5pPr>
              <a:defRPr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</p:spTree>
    <p:extLst>
      <p:ext uri="{BB962C8B-B14F-4D97-AF65-F5344CB8AC3E}">
        <p14:creationId xmlns:p14="http://schemas.microsoft.com/office/powerpoint/2010/main" val="1048154447"/>
      </p:ext>
    </p:extLst>
  </p:cSld>
  <p:clrMapOvr>
    <a:masterClrMapping/>
  </p:clrMapOvr>
  <p:transition spd="med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(Style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 userDrawn="1"/>
        </p:nvSpPr>
        <p:spPr>
          <a:xfrm>
            <a:off x="609600" y="4013200"/>
            <a:ext cx="6934200" cy="8778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endParaRPr lang="en-CA" sz="1400" dirty="0" smtClean="0">
              <a:solidFill>
                <a:srgbClr val="636466"/>
              </a:solidFill>
              <a:latin typeface="Lato"/>
            </a:endParaRPr>
          </a:p>
          <a:p>
            <a:pPr>
              <a:defRPr/>
            </a:pPr>
            <a:r>
              <a:rPr lang="en-CA" sz="1400" dirty="0" smtClean="0">
                <a:solidFill>
                  <a:srgbClr val="636466"/>
                </a:solidFill>
                <a:latin typeface="Lato"/>
              </a:rPr>
              <a:t>© 2016 Gevity Consulting Inc.  All Rights Reserved.</a:t>
            </a:r>
          </a:p>
          <a:p>
            <a:pPr>
              <a:defRPr/>
            </a:pPr>
            <a:r>
              <a:rPr lang="en-CA" sz="1400" dirty="0" smtClean="0">
                <a:solidFill>
                  <a:srgbClr val="636466"/>
                </a:solidFill>
                <a:latin typeface="Lato"/>
              </a:rPr>
              <a:t>Any trademarks or service marks used are the property of their respective owners</a:t>
            </a:r>
          </a:p>
          <a:p>
            <a:pPr>
              <a:defRPr/>
            </a:pPr>
            <a:endParaRPr lang="en-CA" sz="900" dirty="0" smtClean="0">
              <a:solidFill>
                <a:srgbClr val="636466"/>
              </a:solidFill>
              <a:latin typeface="Lato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609600" y="5140325"/>
            <a:ext cx="4572000" cy="110807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CA" sz="1600" b="1" dirty="0" smtClean="0">
                <a:solidFill>
                  <a:srgbClr val="636466"/>
                </a:solidFill>
                <a:latin typeface="Lato"/>
              </a:rPr>
              <a:t>Gevity Consulting Inc.</a:t>
            </a:r>
          </a:p>
          <a:p>
            <a:pPr>
              <a:defRPr/>
            </a:pPr>
            <a:r>
              <a:rPr lang="en-CA" sz="1600" dirty="0" smtClean="0">
                <a:solidFill>
                  <a:srgbClr val="636466"/>
                </a:solidFill>
                <a:latin typeface="Lato"/>
              </a:rPr>
              <a:t>#350 - 375 Water Street</a:t>
            </a:r>
            <a:br>
              <a:rPr lang="en-CA" sz="1600" dirty="0" smtClean="0">
                <a:solidFill>
                  <a:srgbClr val="636466"/>
                </a:solidFill>
                <a:latin typeface="Lato"/>
              </a:rPr>
            </a:br>
            <a:r>
              <a:rPr lang="en-CA" sz="1600" dirty="0" smtClean="0">
                <a:solidFill>
                  <a:srgbClr val="636466"/>
                </a:solidFill>
                <a:latin typeface="Lato"/>
              </a:rPr>
              <a:t>Vancouver BC  V6B 5C6</a:t>
            </a:r>
          </a:p>
          <a:p>
            <a:pPr>
              <a:defRPr/>
            </a:pPr>
            <a:r>
              <a:rPr lang="en-CA" sz="1600" dirty="0" smtClean="0">
                <a:solidFill>
                  <a:srgbClr val="636466"/>
                </a:solidFill>
                <a:latin typeface="Lato"/>
              </a:rPr>
              <a:t>Canada</a:t>
            </a:r>
            <a:endParaRPr lang="en-CA" sz="1600" dirty="0">
              <a:solidFill>
                <a:srgbClr val="636466"/>
              </a:solidFill>
              <a:latin typeface="Lato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981200"/>
            <a:ext cx="5105400" cy="1600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636466"/>
                </a:solidFill>
                <a:latin typeface="Lato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4056472"/>
      </p:ext>
    </p:extLst>
  </p:cSld>
  <p:clrMapOvr>
    <a:masterClrMapping/>
  </p:clrMapOvr>
  <p:transition spd="med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Blu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_Icon_Large_Out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Text_Only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1311275"/>
            <a:ext cx="1770063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evity_tag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078538"/>
            <a:ext cx="301307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7" descr="Gevity_Text_Only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1311275"/>
            <a:ext cx="1770063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 descr="Gevity_tag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078538"/>
            <a:ext cx="301307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4146" y="2617434"/>
            <a:ext cx="6916149" cy="1470025"/>
          </a:xfrm>
          <a:prstGeom prst="rect">
            <a:avLst/>
          </a:prstGeom>
        </p:spPr>
        <p:txBody>
          <a:bodyPr/>
          <a:lstStyle>
            <a:lvl1pPr algn="l">
              <a:defRPr lang="en-CA" sz="5000" b="0" i="0">
                <a:solidFill>
                  <a:srgbClr val="8FBCE6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3" name="Subtitle 2"/>
          <p:cNvSpPr>
            <a:spLocks noGrp="1"/>
          </p:cNvSpPr>
          <p:nvPr>
            <p:ph type="subTitle" idx="1"/>
          </p:nvPr>
        </p:nvSpPr>
        <p:spPr>
          <a:xfrm>
            <a:off x="838200" y="4191744"/>
            <a:ext cx="6934200" cy="106605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1500" b="0" i="0" kern="1200" spc="50" baseline="0" dirty="0" smtClean="0">
                <a:solidFill>
                  <a:srgbClr val="8FBCE6"/>
                </a:solidFill>
                <a:latin typeface="Lato Bold"/>
                <a:ea typeface="+mj-ea"/>
                <a:cs typeface="Lato 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noProof="0" dirty="0" smtClean="0"/>
              <a:t>Click to edit Master subtitle style</a:t>
            </a:r>
            <a:endParaRPr lang="en-CA" noProof="0" dirty="0"/>
          </a:p>
        </p:txBody>
      </p:sp>
    </p:spTree>
    <p:extLst>
      <p:ext uri="{BB962C8B-B14F-4D97-AF65-F5344CB8AC3E}">
        <p14:creationId xmlns:p14="http://schemas.microsoft.com/office/powerpoint/2010/main" val="2873293015"/>
      </p:ext>
    </p:extLst>
  </p:cSld>
  <p:clrMapOvr>
    <a:masterClrMapping/>
  </p:clrMapOvr>
  <p:transition spd="med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6200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636466"/>
                </a:solidFill>
                <a:latin typeface="Lato"/>
              </a:defRPr>
            </a:lvl1pPr>
            <a:lvl2pPr>
              <a:defRPr sz="2400">
                <a:solidFill>
                  <a:srgbClr val="636466"/>
                </a:solidFill>
                <a:latin typeface="Lato"/>
              </a:defRPr>
            </a:lvl2pPr>
            <a:lvl3pPr>
              <a:defRPr sz="2000">
                <a:solidFill>
                  <a:srgbClr val="636466"/>
                </a:solidFill>
                <a:latin typeface="Lato"/>
              </a:defRPr>
            </a:lvl3pPr>
            <a:lvl4pPr>
              <a:defRPr sz="1800">
                <a:solidFill>
                  <a:srgbClr val="636466"/>
                </a:solidFill>
                <a:latin typeface="Lato"/>
              </a:defRPr>
            </a:lvl4pPr>
            <a:lvl5pPr>
              <a:defRPr sz="18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7035241"/>
      </p:ext>
    </p:extLst>
  </p:cSld>
  <p:clrMapOvr>
    <a:masterClrMapping/>
  </p:clrMapOvr>
  <p:transition spd="med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Ver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6200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1795344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Burgund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Purpl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Logo_All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Page_Mark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Lato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fld id="{198527BE-EE9C-4448-9816-8846D59EFE12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2152910"/>
      </p:ext>
    </p:extLst>
  </p:cSld>
  <p:clrMapOvr>
    <a:masterClrMapping/>
  </p:clrMapOvr>
  <p:transition spd="med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Grey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Page_Mark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_Icon_Large_Outlin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F51FB88-7568-9740-BD2A-88093FD5AC72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16" descr="Gevity_Logo_White_Icon_Blue_Typ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9275"/>
            <a:ext cx="1411287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7108132"/>
      </p:ext>
    </p:extLst>
  </p:cSld>
  <p:clrMapOvr>
    <a:masterClrMapping/>
  </p:clrMapOvr>
  <p:transition spd="med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Light_Blu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Logo_All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Page_Mark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B2DF1C1-9380-8C4B-B851-F6B8C634A61E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5817766"/>
      </p:ext>
    </p:extLst>
  </p:cSld>
  <p:clrMapOvr>
    <a:masterClrMapping/>
  </p:clrMapOvr>
  <p:transition spd="med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Yellow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Page_Mark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Logo_All_Whit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40A47FE-252D-5B46-97B5-305EBE6A291B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3016014"/>
      </p:ext>
    </p:extLst>
  </p:cSld>
  <p:clrMapOvr>
    <a:masterClrMapping/>
  </p:clrMapOvr>
  <p:transition spd="med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Red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Logo_All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Page_Mark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Lato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fld id="{CD97553A-3C8C-D348-B4A8-0EBD92882806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7049962"/>
      </p:ext>
    </p:extLst>
  </p:cSld>
  <p:clrMapOvr>
    <a:masterClrMapping/>
  </p:clrMapOvr>
  <p:transition spd="med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Burgund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evity_Purple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Gevity_Logo_All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Gevity_Page_Mark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200" b="1" i="0" kern="1200">
                <a:solidFill>
                  <a:schemeClr val="bg1"/>
                </a:solidFill>
                <a:latin typeface="Lato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fld id="{198527BE-EE9C-4448-9816-8846D59EFE12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17" descr="G_Icon_Large_Outlin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chemeClr val="bg1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chemeClr val="bg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9601355"/>
      </p:ext>
    </p:extLst>
  </p:cSld>
  <p:clrMapOvr>
    <a:masterClrMapping/>
  </p:clrMapOvr>
  <p:transition spd="med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rgbClr val="636466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rgbClr val="636466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2070724"/>
      </p:ext>
    </p:extLst>
  </p:cSld>
  <p:clrMapOvr>
    <a:masterClrMapping/>
  </p:clrMapOvr>
  <p:transition spd="med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37338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800600" y="1752600"/>
            <a:ext cx="3733800" cy="4373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2936526"/>
      </p:ext>
    </p:extLst>
  </p:cSld>
  <p:clrMapOvr>
    <a:masterClrMapping/>
  </p:clrMapOvr>
  <p:transition spd="med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599"/>
            <a:ext cx="3733800" cy="422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Lato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1" y="1752599"/>
            <a:ext cx="3733800" cy="422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Lato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914400" y="2209800"/>
            <a:ext cx="3733800" cy="39163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800600" y="2209800"/>
            <a:ext cx="3733800" cy="39163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rgbClr val="636466"/>
                </a:solidFill>
                <a:latin typeface="Lato"/>
              </a:defRPr>
            </a:lvl1pPr>
            <a:lvl2pPr>
              <a:defRPr sz="2000">
                <a:solidFill>
                  <a:srgbClr val="636466"/>
                </a:solidFill>
                <a:latin typeface="Lato"/>
              </a:defRPr>
            </a:lvl2pPr>
            <a:lvl3pPr>
              <a:defRPr sz="1800">
                <a:solidFill>
                  <a:srgbClr val="636466"/>
                </a:solidFill>
                <a:latin typeface="Lato"/>
              </a:defRPr>
            </a:lvl3pPr>
            <a:lvl4pPr>
              <a:defRPr sz="1600">
                <a:solidFill>
                  <a:srgbClr val="636466"/>
                </a:solidFill>
                <a:latin typeface="Lato"/>
              </a:defRPr>
            </a:lvl4pPr>
            <a:lvl5pPr>
              <a:defRPr sz="1600"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2168321"/>
      </p:ext>
    </p:extLst>
  </p:cSld>
  <p:clrMapOvr>
    <a:masterClrMapping/>
  </p:clrMapOvr>
  <p:transition spd="med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2507699"/>
      </p:ext>
    </p:extLst>
  </p:cSld>
  <p:clrMapOvr>
    <a:masterClrMapping/>
  </p:clrMapOvr>
  <p:transition spd="med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324860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200525"/>
            <a:ext cx="6825895" cy="676275"/>
          </a:xfrm>
          <a:prstGeom prst="rect">
            <a:avLst/>
          </a:prstGeom>
        </p:spPr>
        <p:txBody>
          <a:bodyPr/>
          <a:lstStyle>
            <a:lvl1pPr algn="l">
              <a:defRPr lang="en-US" sz="1500" b="0" i="0" kern="1200" spc="30" baseline="0" smtClean="0">
                <a:solidFill>
                  <a:srgbClr val="636466"/>
                </a:solidFill>
                <a:latin typeface="Lato Bold"/>
                <a:ea typeface="+mj-ea"/>
                <a:cs typeface="Lato Bold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14613"/>
            <a:ext cx="6902095" cy="1652587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US" sz="5000" b="0" i="0" cap="small" baseline="0" smtClean="0">
                <a:solidFill>
                  <a:srgbClr val="636466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9514721"/>
      </p:ext>
    </p:extLst>
  </p:cSld>
  <p:clrMapOvr>
    <a:masterClrMapping/>
  </p:clrMapOvr>
  <p:transition spd="med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636466"/>
                </a:solidFill>
                <a:latin typeface="Lato"/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800"/>
            <a:ext cx="5111750" cy="46783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636466"/>
                </a:solidFill>
                <a:latin typeface="Lato"/>
              </a:defRPr>
            </a:lvl1pPr>
            <a:lvl2pPr>
              <a:defRPr sz="2800">
                <a:solidFill>
                  <a:srgbClr val="636466"/>
                </a:solidFill>
                <a:latin typeface="Lato"/>
              </a:defRPr>
            </a:lvl2pPr>
            <a:lvl3pPr>
              <a:defRPr sz="2400">
                <a:solidFill>
                  <a:srgbClr val="636466"/>
                </a:solidFill>
                <a:latin typeface="Lato"/>
              </a:defRPr>
            </a:lvl3pPr>
            <a:lvl4pPr>
              <a:defRPr sz="2000">
                <a:solidFill>
                  <a:srgbClr val="636466"/>
                </a:solidFill>
                <a:latin typeface="Lato"/>
              </a:defRPr>
            </a:lvl4pPr>
            <a:lvl5pPr>
              <a:defRPr sz="2000">
                <a:solidFill>
                  <a:srgbClr val="636466"/>
                </a:solidFill>
                <a:latin typeface="Lato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636466"/>
                </a:solidFill>
                <a:latin typeface="Lato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5462552"/>
      </p:ext>
    </p:extLst>
  </p:cSld>
  <p:clrMapOvr>
    <a:masterClrMapping/>
  </p:clrMapOvr>
  <p:transition spd="med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971550" y="5422900"/>
            <a:ext cx="7416800" cy="496888"/>
          </a:xfrm>
          <a:prstGeom prst="rect">
            <a:avLst/>
          </a:prstGeom>
          <a:solidFill>
            <a:srgbClr val="9E9F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dirty="0">
              <a:solidFill>
                <a:prstClr val="white"/>
              </a:solidFill>
              <a:latin typeface="Lato"/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965550" y="1988839"/>
            <a:ext cx="7416450" cy="352839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031288" y="5486400"/>
            <a:ext cx="7239000" cy="427553"/>
          </a:xfrm>
          <a:prstGeom prst="rect">
            <a:avLst/>
          </a:prstGeom>
          <a:noFill/>
        </p:spPr>
        <p:txBody>
          <a:bodyPr rtlCol="0">
            <a:spAutoFit/>
          </a:bodyPr>
          <a:lstStyle>
            <a:lvl1pPr marL="0" indent="0">
              <a:buNone/>
              <a:defRPr lang="en-US" sz="1600" b="0" i="0" smtClean="0">
                <a:solidFill>
                  <a:schemeClr val="bg1"/>
                </a:solidFill>
                <a:latin typeface="Lato Light"/>
                <a:cs typeface="Lato Light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CA" sz="1800"/>
            </a:lvl5pPr>
          </a:lstStyle>
          <a:p>
            <a:pPr lvl="0"/>
            <a:r>
              <a:rPr lang="en-CA" noProof="0" dirty="0" smtClean="0"/>
              <a:t>Click to edit Master text style</a:t>
            </a:r>
            <a:endParaRPr lang="en-CA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6788863"/>
      </p:ext>
    </p:extLst>
  </p:cSld>
  <p:clrMapOvr>
    <a:masterClrMapping/>
  </p:clrMapOvr>
  <p:transition spd="med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636466"/>
                </a:solidFill>
                <a:latin typeface="Lato"/>
              </a:defRPr>
            </a:lvl1pPr>
          </a:lstStyle>
          <a:p>
            <a:r>
              <a:rPr lang="en-US" dirty="0" smtClean="0"/>
              <a:t>Click </a:t>
            </a:r>
            <a:r>
              <a:rPr lang="en-CA" noProof="0" dirty="0" smtClean="0"/>
              <a:t>to</a:t>
            </a:r>
            <a:r>
              <a:rPr lang="en-US" dirty="0" smtClean="0"/>
              <a:t>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636466"/>
                </a:solidFill>
                <a:latin typeface="Lato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2247199"/>
      </p:ext>
    </p:extLst>
  </p:cSld>
  <p:clrMapOvr>
    <a:masterClrMapping/>
  </p:clrMapOvr>
  <p:transition spd="med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752600"/>
            <a:ext cx="7772400" cy="437356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636466"/>
                </a:solidFill>
                <a:latin typeface="Lato"/>
              </a:defRPr>
            </a:lvl1pPr>
            <a:lvl2pPr>
              <a:defRPr>
                <a:solidFill>
                  <a:srgbClr val="636466"/>
                </a:solidFill>
                <a:latin typeface="Lato"/>
              </a:defRPr>
            </a:lvl2pPr>
            <a:lvl3pPr>
              <a:defRPr>
                <a:solidFill>
                  <a:srgbClr val="636466"/>
                </a:solidFill>
                <a:latin typeface="Lato"/>
              </a:defRPr>
            </a:lvl3pPr>
            <a:lvl4pPr>
              <a:defRPr>
                <a:solidFill>
                  <a:srgbClr val="636466"/>
                </a:solidFill>
                <a:latin typeface="Lato"/>
              </a:defRPr>
            </a:lvl4pPr>
            <a:lvl5pPr>
              <a:defRPr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8584814"/>
      </p:ext>
    </p:extLst>
  </p:cSld>
  <p:clrMapOvr>
    <a:masterClrMapping/>
  </p:clrMapOvr>
  <p:transition spd="med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4830763"/>
          </a:xfrm>
          <a:prstGeom prst="rect">
            <a:avLst/>
          </a:prstGeom>
        </p:spPr>
        <p:txBody>
          <a:bodyPr vert="vert"/>
          <a:lstStyle>
            <a:lvl1pPr>
              <a:defRPr lang="en-CA" sz="3200" b="0" i="0" dirty="0">
                <a:solidFill>
                  <a:srgbClr val="21368B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636466"/>
                </a:solidFill>
                <a:latin typeface="Lato"/>
              </a:defRPr>
            </a:lvl1pPr>
            <a:lvl2pPr>
              <a:defRPr>
                <a:solidFill>
                  <a:srgbClr val="636466"/>
                </a:solidFill>
                <a:latin typeface="Lato"/>
              </a:defRPr>
            </a:lvl2pPr>
            <a:lvl3pPr>
              <a:defRPr>
                <a:solidFill>
                  <a:srgbClr val="636466"/>
                </a:solidFill>
                <a:latin typeface="Lato"/>
              </a:defRPr>
            </a:lvl3pPr>
            <a:lvl4pPr>
              <a:defRPr>
                <a:solidFill>
                  <a:srgbClr val="636466"/>
                </a:solidFill>
                <a:latin typeface="Lato"/>
              </a:defRPr>
            </a:lvl4pPr>
            <a:lvl5pPr>
              <a:defRPr>
                <a:solidFill>
                  <a:srgbClr val="636466"/>
                </a:solidFill>
                <a:latin typeface="Lato"/>
              </a:defRPr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</p:spTree>
    <p:extLst>
      <p:ext uri="{BB962C8B-B14F-4D97-AF65-F5344CB8AC3E}">
        <p14:creationId xmlns:p14="http://schemas.microsoft.com/office/powerpoint/2010/main" val="1048154447"/>
      </p:ext>
    </p:extLst>
  </p:cSld>
  <p:clrMapOvr>
    <a:masterClrMapping/>
  </p:clrMapOvr>
  <p:transition spd="med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(Style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 userDrawn="1"/>
        </p:nvSpPr>
        <p:spPr>
          <a:xfrm>
            <a:off x="609600" y="4013200"/>
            <a:ext cx="6934200" cy="8778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endParaRPr lang="en-CA" sz="1400" dirty="0" smtClean="0">
              <a:solidFill>
                <a:srgbClr val="636466"/>
              </a:solidFill>
              <a:latin typeface="Lato"/>
            </a:endParaRPr>
          </a:p>
          <a:p>
            <a:pPr>
              <a:defRPr/>
            </a:pPr>
            <a:r>
              <a:rPr lang="en-CA" sz="1400" dirty="0" smtClean="0">
                <a:solidFill>
                  <a:srgbClr val="636466"/>
                </a:solidFill>
                <a:latin typeface="Lato"/>
              </a:rPr>
              <a:t>© 2015 Gevity Consulting Inc.  All Rights Reserved.</a:t>
            </a:r>
          </a:p>
          <a:p>
            <a:pPr>
              <a:defRPr/>
            </a:pPr>
            <a:r>
              <a:rPr lang="en-CA" sz="1400" dirty="0" smtClean="0">
                <a:solidFill>
                  <a:srgbClr val="636466"/>
                </a:solidFill>
                <a:latin typeface="Lato"/>
              </a:rPr>
              <a:t>Any trademarks or service marks used are the property of their respective owners</a:t>
            </a:r>
          </a:p>
          <a:p>
            <a:pPr>
              <a:defRPr/>
            </a:pPr>
            <a:endParaRPr lang="en-CA" sz="900" dirty="0" smtClean="0">
              <a:solidFill>
                <a:srgbClr val="636466"/>
              </a:solidFill>
              <a:latin typeface="Lato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609600" y="5140325"/>
            <a:ext cx="4572000" cy="110807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CA" sz="1600" b="1" dirty="0" smtClean="0">
                <a:solidFill>
                  <a:srgbClr val="636466"/>
                </a:solidFill>
                <a:latin typeface="Lato"/>
              </a:rPr>
              <a:t>Gevity Consulting Inc.</a:t>
            </a:r>
          </a:p>
          <a:p>
            <a:pPr>
              <a:defRPr/>
            </a:pPr>
            <a:r>
              <a:rPr lang="en-CA" sz="1600" dirty="0" smtClean="0">
                <a:solidFill>
                  <a:srgbClr val="636466"/>
                </a:solidFill>
                <a:latin typeface="Lato"/>
              </a:rPr>
              <a:t>#350 - 375 Water Street</a:t>
            </a:r>
            <a:br>
              <a:rPr lang="en-CA" sz="1600" dirty="0" smtClean="0">
                <a:solidFill>
                  <a:srgbClr val="636466"/>
                </a:solidFill>
                <a:latin typeface="Lato"/>
              </a:rPr>
            </a:br>
            <a:r>
              <a:rPr lang="en-CA" sz="1600" dirty="0" smtClean="0">
                <a:solidFill>
                  <a:srgbClr val="636466"/>
                </a:solidFill>
                <a:latin typeface="Lato"/>
              </a:rPr>
              <a:t>Vancouver BC  V6B 5C6</a:t>
            </a:r>
          </a:p>
          <a:p>
            <a:pPr>
              <a:defRPr/>
            </a:pPr>
            <a:r>
              <a:rPr lang="en-CA" sz="1600" dirty="0" smtClean="0">
                <a:solidFill>
                  <a:srgbClr val="636466"/>
                </a:solidFill>
                <a:latin typeface="Lato"/>
              </a:rPr>
              <a:t>Canada</a:t>
            </a:r>
            <a:endParaRPr lang="en-CA" sz="1600" dirty="0">
              <a:solidFill>
                <a:srgbClr val="636466"/>
              </a:solidFill>
              <a:latin typeface="Lato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981200"/>
            <a:ext cx="5105400" cy="1600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636466"/>
                </a:solidFill>
                <a:latin typeface="Lato"/>
              </a:defRPr>
            </a:lvl1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4056472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21" Type="http://schemas.openxmlformats.org/officeDocument/2006/relationships/image" Target="../media/image1.png"/><Relationship Id="rId22" Type="http://schemas.openxmlformats.org/officeDocument/2006/relationships/image" Target="../media/image2.png"/><Relationship Id="rId23" Type="http://schemas.openxmlformats.org/officeDocument/2006/relationships/image" Target="../media/image3.png"/><Relationship Id="rId24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8.xml"/><Relationship Id="rId20" Type="http://schemas.openxmlformats.org/officeDocument/2006/relationships/theme" Target="../theme/theme2.xml"/><Relationship Id="rId21" Type="http://schemas.openxmlformats.org/officeDocument/2006/relationships/image" Target="../media/image1.png"/><Relationship Id="rId22" Type="http://schemas.openxmlformats.org/officeDocument/2006/relationships/image" Target="../media/image2.png"/><Relationship Id="rId23" Type="http://schemas.openxmlformats.org/officeDocument/2006/relationships/image" Target="../media/image3.png"/><Relationship Id="rId24" Type="http://schemas.openxmlformats.org/officeDocument/2006/relationships/image" Target="../media/image4.png"/><Relationship Id="rId1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7.xml"/><Relationship Id="rId20" Type="http://schemas.openxmlformats.org/officeDocument/2006/relationships/theme" Target="../theme/theme3.xml"/><Relationship Id="rId21" Type="http://schemas.openxmlformats.org/officeDocument/2006/relationships/image" Target="../media/image1.png"/><Relationship Id="rId22" Type="http://schemas.openxmlformats.org/officeDocument/2006/relationships/image" Target="../media/image2.png"/><Relationship Id="rId23" Type="http://schemas.openxmlformats.org/officeDocument/2006/relationships/image" Target="../media/image3.png"/><Relationship Id="rId24" Type="http://schemas.openxmlformats.org/officeDocument/2006/relationships/image" Target="../media/image4.png"/><Relationship Id="rId10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57.xml"/><Relationship Id="rId1" Type="http://schemas.openxmlformats.org/officeDocument/2006/relationships/slideLayout" Target="../slideLayouts/slideLayout39.xml"/><Relationship Id="rId2" Type="http://schemas.openxmlformats.org/officeDocument/2006/relationships/slideLayout" Target="../slideLayouts/slideLayout40.xml"/><Relationship Id="rId3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6.xml"/><Relationship Id="rId20" Type="http://schemas.openxmlformats.org/officeDocument/2006/relationships/theme" Target="../theme/theme4.xml"/><Relationship Id="rId21" Type="http://schemas.openxmlformats.org/officeDocument/2006/relationships/image" Target="../media/image1.png"/><Relationship Id="rId22" Type="http://schemas.openxmlformats.org/officeDocument/2006/relationships/image" Target="../media/image2.png"/><Relationship Id="rId23" Type="http://schemas.openxmlformats.org/officeDocument/2006/relationships/image" Target="../media/image3.png"/><Relationship Id="rId24" Type="http://schemas.openxmlformats.org/officeDocument/2006/relationships/image" Target="../media/image4.png"/><Relationship Id="rId10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76.xml"/><Relationship Id="rId1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9.xml"/><Relationship Id="rId3" Type="http://schemas.openxmlformats.org/officeDocument/2006/relationships/slideLayout" Target="../slideLayouts/slideLayout60.xml"/><Relationship Id="rId4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5.xml"/><Relationship Id="rId20" Type="http://schemas.openxmlformats.org/officeDocument/2006/relationships/theme" Target="../theme/theme5.xml"/><Relationship Id="rId21" Type="http://schemas.openxmlformats.org/officeDocument/2006/relationships/image" Target="../media/image1.png"/><Relationship Id="rId22" Type="http://schemas.openxmlformats.org/officeDocument/2006/relationships/image" Target="../media/image2.png"/><Relationship Id="rId23" Type="http://schemas.openxmlformats.org/officeDocument/2006/relationships/image" Target="../media/image3.png"/><Relationship Id="rId24" Type="http://schemas.openxmlformats.org/officeDocument/2006/relationships/image" Target="../media/image4.png"/><Relationship Id="rId10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4.xml"/><Relationship Id="rId19" Type="http://schemas.openxmlformats.org/officeDocument/2006/relationships/slideLayout" Target="../slideLayouts/slideLayout95.xml"/><Relationship Id="rId1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9.xml"/><Relationship Id="rId4" Type="http://schemas.openxmlformats.org/officeDocument/2006/relationships/slideLayout" Target="../slideLayouts/slideLayout80.xml"/><Relationship Id="rId5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3.xml"/><Relationship Id="rId8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Gevity_Page_Marker_Grey.png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F36D310-5653-1349-885F-C649801E4AFA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8" name="Picture 8" descr="Gevity_Logo.png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9" descr="Gevity_tagline_Grey.png"/>
          <p:cNvPicPr>
            <a:picLocks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307138"/>
            <a:ext cx="30130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0" descr="G_Icon_Large_Outline_Grey.png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5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609600"/>
            <a:ext cx="5688013" cy="10906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032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914400" y="1752600"/>
            <a:ext cx="7508875" cy="44196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763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lang="en-CA" sz="3200" kern="1200">
          <a:solidFill>
            <a:srgbClr val="21368B"/>
          </a:solidFill>
          <a:latin typeface="Lato Light"/>
          <a:ea typeface="ＭＳ Ｐゴシック" charset="0"/>
          <a:cs typeface="ＭＳ Ｐゴシック" charset="0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lang="en-US" sz="2800" kern="1200" dirty="0">
          <a:solidFill>
            <a:srgbClr val="636466"/>
          </a:solidFill>
          <a:latin typeface="Lato"/>
          <a:ea typeface="ＭＳ Ｐゴシック" charset="0"/>
          <a:cs typeface="ＭＳ Ｐゴシック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lang="en-US" sz="2400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lang="en-US" sz="2000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lang="en-US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lang="en-CA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Gevity_Page_Marker_Grey.png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F36D310-5653-1349-885F-C649801E4AFA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8" name="Picture 8" descr="Gevity_Logo.png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9" descr="Gevity_tagline_Grey.png"/>
          <p:cNvPicPr>
            <a:picLocks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307138"/>
            <a:ext cx="30130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0" descr="G_Icon_Large_Outline_Grey.png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5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609600"/>
            <a:ext cx="5688013" cy="10906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032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914400" y="1752600"/>
            <a:ext cx="7508875" cy="44196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1985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lang="en-CA" sz="3200" kern="1200">
          <a:solidFill>
            <a:srgbClr val="21368B"/>
          </a:solidFill>
          <a:latin typeface="Lato Light"/>
          <a:ea typeface="ＭＳ Ｐゴシック" charset="0"/>
          <a:cs typeface="ＭＳ Ｐゴシック" charset="0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lang="en-US" sz="2800" kern="1200" dirty="0">
          <a:solidFill>
            <a:srgbClr val="636466"/>
          </a:solidFill>
          <a:latin typeface="Lato"/>
          <a:ea typeface="ＭＳ Ｐゴシック" charset="0"/>
          <a:cs typeface="ＭＳ Ｐゴシック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lang="en-US" sz="2400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lang="en-US" sz="2000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lang="en-US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lang="en-CA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Gevity_Page_Marker_Grey.png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F36D310-5653-1349-885F-C649801E4AFA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8" name="Picture 8" descr="Gevity_Logo.png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9" descr="Gevity_tagline_Grey.png"/>
          <p:cNvPicPr>
            <a:picLocks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307138"/>
            <a:ext cx="30130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0" descr="G_Icon_Large_Outline_Grey.png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5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609600"/>
            <a:ext cx="5688013" cy="10906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032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914400" y="1752600"/>
            <a:ext cx="7508875" cy="44196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4714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  <p:sldLayoutId id="2147483719" r:id="rId18"/>
    <p:sldLayoutId id="2147483720" r:id="rId19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lang="en-CA" sz="3200" kern="1200">
          <a:solidFill>
            <a:srgbClr val="21368B"/>
          </a:solidFill>
          <a:latin typeface="Lato Light"/>
          <a:ea typeface="ＭＳ Ｐゴシック" charset="0"/>
          <a:cs typeface="ＭＳ Ｐゴシック" charset="0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lang="en-US" sz="2800" kern="1200" dirty="0">
          <a:solidFill>
            <a:srgbClr val="636466"/>
          </a:solidFill>
          <a:latin typeface="Lato"/>
          <a:ea typeface="ＭＳ Ｐゴシック" charset="0"/>
          <a:cs typeface="ＭＳ Ｐゴシック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lang="en-US" sz="2400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lang="en-US" sz="2000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lang="en-US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lang="en-CA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Gevity_Page_Marker_Grey.png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F36D310-5653-1349-885F-C649801E4AFA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8" name="Picture 8" descr="Gevity_Logo.png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9" descr="Gevity_tagline_Grey.png"/>
          <p:cNvPicPr>
            <a:picLocks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307138"/>
            <a:ext cx="30130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0" descr="G_Icon_Large_Outline_Grey.png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5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609600"/>
            <a:ext cx="5688013" cy="10906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032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914400" y="1752600"/>
            <a:ext cx="7508875" cy="44196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4714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38" r:id="rId17"/>
    <p:sldLayoutId id="2147483739" r:id="rId18"/>
    <p:sldLayoutId id="2147483740" r:id="rId19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lang="en-CA" sz="3200" kern="1200">
          <a:solidFill>
            <a:srgbClr val="21368B"/>
          </a:solidFill>
          <a:latin typeface="Lato Light"/>
          <a:ea typeface="ＭＳ Ｐゴシック" charset="0"/>
          <a:cs typeface="ＭＳ Ｐゴシック" charset="0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lang="en-US" sz="2800" kern="1200" dirty="0">
          <a:solidFill>
            <a:srgbClr val="636466"/>
          </a:solidFill>
          <a:latin typeface="Lato"/>
          <a:ea typeface="ＭＳ Ｐゴシック" charset="0"/>
          <a:cs typeface="ＭＳ Ｐゴシック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lang="en-US" sz="2400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lang="en-US" sz="2000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lang="en-US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lang="en-CA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Gevity_Page_Marker_Grey.png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9325"/>
            <a:ext cx="3603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-36513" y="6308725"/>
            <a:ext cx="36036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b="1" i="0" kern="1200">
                <a:solidFill>
                  <a:schemeClr val="bg1"/>
                </a:solidFill>
                <a:latin typeface="Lato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F36D310-5653-1349-885F-C649801E4AFA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8" name="Picture 8" descr="Gevity_Logo.png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547688"/>
            <a:ext cx="141128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9" descr="Gevity_tagline_Grey.png"/>
          <p:cNvPicPr>
            <a:picLocks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307138"/>
            <a:ext cx="30130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0" descr="G_Icon_Large_Outline_Grey.png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295400"/>
            <a:ext cx="2530475" cy="595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609600"/>
            <a:ext cx="5688013" cy="10906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032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914400" y="1752600"/>
            <a:ext cx="7508875" cy="44196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4714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lang="en-CA" sz="3200" kern="1200">
          <a:solidFill>
            <a:srgbClr val="21368B"/>
          </a:solidFill>
          <a:latin typeface="Lato Light"/>
          <a:ea typeface="ＭＳ Ｐゴシック" charset="0"/>
          <a:cs typeface="ＭＳ Ｐゴシック" charset="0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21368B"/>
          </a:solidFill>
          <a:latin typeface="Lato Light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lang="en-US" sz="2800" kern="1200" dirty="0">
          <a:solidFill>
            <a:srgbClr val="636466"/>
          </a:solidFill>
          <a:latin typeface="Lato"/>
          <a:ea typeface="ＭＳ Ｐゴシック" charset="0"/>
          <a:cs typeface="ＭＳ Ｐゴシック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lang="en-US" sz="2400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lang="en-US" sz="2000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lang="en-US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lang="en-CA" kern="1200" dirty="0">
          <a:solidFill>
            <a:srgbClr val="636466"/>
          </a:solidFill>
          <a:latin typeface="Lato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image" Target="../media/image27.emf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g"/><Relationship Id="rId5" Type="http://schemas.openxmlformats.org/officeDocument/2006/relationships/image" Target="../media/image20.jpe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3"/>
          <p:cNvSpPr>
            <a:spLocks noGrp="1"/>
          </p:cNvSpPr>
          <p:nvPr>
            <p:ph type="ctrTitle"/>
          </p:nvPr>
        </p:nvSpPr>
        <p:spPr>
          <a:xfrm>
            <a:off x="898634" y="2913870"/>
            <a:ext cx="5896303" cy="1729436"/>
          </a:xfrm>
        </p:spPr>
        <p:txBody>
          <a:bodyPr/>
          <a:lstStyle/>
          <a:p>
            <a:r>
              <a:rPr lang="en-CA" sz="2800" b="1" dirty="0"/>
              <a:t>The CAIRE framework as a population health </a:t>
            </a:r>
            <a:r>
              <a:rPr lang="en-CA" sz="2800" b="1" dirty="0" smtClean="0"/>
              <a:t>solution for an </a:t>
            </a:r>
            <a:r>
              <a:rPr lang="en-CA" sz="2800" b="1" dirty="0"/>
              <a:t>optimized health system</a:t>
            </a:r>
            <a:endParaRPr lang="en-US" sz="2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98634" y="4643306"/>
            <a:ext cx="6073666" cy="8001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CA" sz="1400" dirty="0" smtClean="0">
                <a:latin typeface="Lato Light" charset="0"/>
                <a:cs typeface="Lato Light" charset="0"/>
              </a:rPr>
              <a:t>Maureen Perrin, Associate Managing Partner,  Population and and Public Health</a:t>
            </a:r>
          </a:p>
          <a:p>
            <a:pPr fontAlgn="auto">
              <a:spcAft>
                <a:spcPts val="0"/>
              </a:spcAft>
              <a:defRPr/>
            </a:pPr>
            <a:r>
              <a:rPr lang="en-CA" sz="1400" dirty="0" smtClean="0">
                <a:latin typeface="Lato Light" charset="0"/>
                <a:cs typeface="Lato Light" charset="0"/>
              </a:rPr>
              <a:t>Valérie </a:t>
            </a:r>
            <a:r>
              <a:rPr lang="en-CA" sz="1400" dirty="0">
                <a:latin typeface="+mn-lt"/>
                <a:cs typeface="Lato Light" charset="0"/>
              </a:rPr>
              <a:t>Lukac, Associate Managing Partner, Health System Optimization</a:t>
            </a:r>
          </a:p>
          <a:p>
            <a:pPr fontAlgn="auto">
              <a:spcAft>
                <a:spcPts val="0"/>
              </a:spcAft>
              <a:defRPr/>
            </a:pPr>
            <a:r>
              <a:rPr lang="en-CA" sz="1400" dirty="0" smtClean="0">
                <a:latin typeface="+mn-lt"/>
              </a:rPr>
              <a:t>April 27, 2016</a:t>
            </a:r>
            <a:endParaRPr lang="en-CA" sz="1400" dirty="0">
              <a:latin typeface="+mn-lt"/>
              <a:cs typeface="Lato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399" y="1136869"/>
            <a:ext cx="2617075" cy="144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973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>
              <a:lnSpc>
                <a:spcPct val="11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dirty="0" smtClean="0"/>
              <a:t>To </a:t>
            </a:r>
            <a:r>
              <a:rPr lang="en-US" dirty="0"/>
              <a:t>be </a:t>
            </a:r>
            <a:r>
              <a:rPr lang="en-US" b="1" dirty="0"/>
              <a:t>meaningful</a:t>
            </a:r>
            <a:r>
              <a:rPr lang="en-US" dirty="0"/>
              <a:t>, population health solutions demand a minimum baseline of objective, quantifiable data;</a:t>
            </a:r>
          </a:p>
          <a:p>
            <a:pPr marL="514350" lvl="0" indent="-514350">
              <a:lnSpc>
                <a:spcPct val="11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dirty="0"/>
              <a:t>To be </a:t>
            </a:r>
            <a:r>
              <a:rPr lang="en-US" b="1" dirty="0"/>
              <a:t>achievable</a:t>
            </a:r>
            <a:r>
              <a:rPr lang="en-US" dirty="0"/>
              <a:t>, population health solutions demand an analysis and interpretation of data in a manner that is sensitive to the organizational context (mission, values, and stakeholders</a:t>
            </a:r>
            <a:r>
              <a:rPr lang="en-US" dirty="0" smtClean="0"/>
              <a:t>); and,</a:t>
            </a:r>
            <a:endParaRPr lang="en-US" dirty="0"/>
          </a:p>
          <a:p>
            <a:pPr marL="514350" lvl="0" indent="-514350">
              <a:lnSpc>
                <a:spcPct val="11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dirty="0"/>
              <a:t>To be </a:t>
            </a:r>
            <a:r>
              <a:rPr lang="en-US" b="1" dirty="0"/>
              <a:t>sustainable</a:t>
            </a:r>
            <a:r>
              <a:rPr lang="en-US" dirty="0"/>
              <a:t>, population health solutions demand a collaborative and mentor-driven approach to </a:t>
            </a:r>
            <a:r>
              <a:rPr lang="en-US" dirty="0" smtClean="0"/>
              <a:t>change</a:t>
            </a:r>
            <a:r>
              <a:rPr lang="en-US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Principles of CAIRE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461007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2"/>
          <p:cNvSpPr txBox="1">
            <a:spLocks/>
          </p:cNvSpPr>
          <p:nvPr/>
        </p:nvSpPr>
        <p:spPr bwMode="auto">
          <a:xfrm>
            <a:off x="449004" y="531817"/>
            <a:ext cx="6214894" cy="106838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CA" sz="3200" kern="1200">
                <a:solidFill>
                  <a:srgbClr val="21368B"/>
                </a:solidFill>
                <a:latin typeface="Lato Ligh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smtClean="0"/>
              <a:t>Optimization: </a:t>
            </a:r>
            <a:r>
              <a:rPr lang="en-US" dirty="0"/>
              <a:t>CAIRE Funnel</a:t>
            </a:r>
            <a:endParaRPr lang="en-US" dirty="0" smtClean="0"/>
          </a:p>
          <a:p>
            <a:endParaRPr lang="en-US" sz="1100" dirty="0" smtClean="0"/>
          </a:p>
        </p:txBody>
      </p:sp>
      <p:pic>
        <p:nvPicPr>
          <p:cNvPr id="2" name="Picture 1" descr="Optimization Funnel v5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0"/>
          <a:stretch/>
        </p:blipFill>
        <p:spPr>
          <a:xfrm>
            <a:off x="1193801" y="1938445"/>
            <a:ext cx="6742524" cy="405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564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Case Study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solution applied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705644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8889"/>
          <a:stretch/>
        </p:blipFill>
        <p:spPr>
          <a:xfrm>
            <a:off x="127000" y="1295400"/>
            <a:ext cx="8875059" cy="5562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93900" y="1816100"/>
            <a:ext cx="508000" cy="139700"/>
          </a:xfrm>
          <a:prstGeom prst="rect">
            <a:avLst/>
          </a:prstGeom>
          <a:solidFill>
            <a:srgbClr val="D6B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340600" y="1746250"/>
            <a:ext cx="508000" cy="139700"/>
          </a:xfrm>
          <a:prstGeom prst="rect">
            <a:avLst/>
          </a:prstGeom>
          <a:solidFill>
            <a:srgbClr val="D6B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2"/>
          <p:cNvSpPr txBox="1">
            <a:spLocks/>
          </p:cNvSpPr>
          <p:nvPr/>
        </p:nvSpPr>
        <p:spPr bwMode="auto">
          <a:xfrm>
            <a:off x="449004" y="531817"/>
            <a:ext cx="6599496" cy="106838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CA" sz="3200" kern="1200">
                <a:solidFill>
                  <a:srgbClr val="21368B"/>
                </a:solidFill>
                <a:latin typeface="Lato Light"/>
                <a:ea typeface="ＭＳ Ｐゴシック" charset="0"/>
                <a:cs typeface="ＭＳ Ｐゴシック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21368B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smtClean="0"/>
              <a:t>Services to Maternal Child Care</a:t>
            </a:r>
          </a:p>
          <a:p>
            <a:endParaRPr lang="en-US" sz="11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4838700" y="1422400"/>
            <a:ext cx="977900" cy="177800"/>
          </a:xfrm>
          <a:prstGeom prst="rect">
            <a:avLst/>
          </a:prstGeom>
          <a:solidFill>
            <a:srgbClr val="D6B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11350" y="1739900"/>
            <a:ext cx="1181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mtClean="0"/>
              <a:t>Hospital</a:t>
            </a:r>
            <a:endParaRPr lang="en-US" sz="1200"/>
          </a:p>
        </p:txBody>
      </p:sp>
      <p:sp>
        <p:nvSpPr>
          <p:cNvPr id="9" name="TextBox 8"/>
          <p:cNvSpPr txBox="1"/>
          <p:nvPr/>
        </p:nvSpPr>
        <p:spPr>
          <a:xfrm>
            <a:off x="7258050" y="1663700"/>
            <a:ext cx="1181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mtClean="0"/>
              <a:t>Hospital</a:t>
            </a:r>
            <a:endParaRPr lang="en-US" sz="1200"/>
          </a:p>
        </p:txBody>
      </p:sp>
      <p:sp>
        <p:nvSpPr>
          <p:cNvPr id="10" name="TextBox 9"/>
          <p:cNvSpPr txBox="1"/>
          <p:nvPr/>
        </p:nvSpPr>
        <p:spPr>
          <a:xfrm>
            <a:off x="4957504" y="1362849"/>
            <a:ext cx="1181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mtClean="0"/>
              <a:t>Hospital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8629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0342904"/>
              </p:ext>
            </p:extLst>
          </p:nvPr>
        </p:nvGraphicFramePr>
        <p:xfrm>
          <a:off x="88900" y="2032000"/>
          <a:ext cx="4255119" cy="3949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100" y="2032000"/>
            <a:ext cx="4457700" cy="396874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Aggregate, </a:t>
            </a:r>
            <a:r>
              <a:rPr lang="en-US" dirty="0" err="1" smtClean="0"/>
              <a:t>Analyse</a:t>
            </a:r>
            <a:r>
              <a:rPr lang="en-US" dirty="0" smtClean="0"/>
              <a:t>, Interpret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485900" y="5676900"/>
            <a:ext cx="3048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842000" y="5575300"/>
            <a:ext cx="3175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59766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Selected Recommendations &amp; 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buSzPts val="1200"/>
            </a:pPr>
            <a:r>
              <a:rPr lang="en-CA" sz="2000" dirty="0"/>
              <a:t>Develop </a:t>
            </a:r>
            <a:r>
              <a:rPr lang="en-CA" sz="2000" dirty="0" smtClean="0"/>
              <a:t>case-mix </a:t>
            </a:r>
            <a:r>
              <a:rPr lang="en-CA" sz="2000" dirty="0"/>
              <a:t>appropriate care </a:t>
            </a:r>
            <a:r>
              <a:rPr lang="en-CA" sz="2000" dirty="0" smtClean="0"/>
              <a:t>strategy </a:t>
            </a:r>
          </a:p>
          <a:p>
            <a:pPr>
              <a:spcBef>
                <a:spcPts val="300"/>
              </a:spcBef>
              <a:spcAft>
                <a:spcPts val="300"/>
              </a:spcAft>
              <a:buSzPts val="1200"/>
            </a:pPr>
            <a:r>
              <a:rPr lang="en-CA" sz="2000" dirty="0" smtClean="0"/>
              <a:t>Explore </a:t>
            </a:r>
            <a:r>
              <a:rPr lang="en-CA" sz="2000" dirty="0"/>
              <a:t>impact of increasing % of patient population with </a:t>
            </a:r>
            <a:r>
              <a:rPr lang="en-CA" sz="2000" dirty="0" smtClean="0"/>
              <a:t>mental </a:t>
            </a:r>
            <a:r>
              <a:rPr lang="en-CA" sz="2000" dirty="0"/>
              <a:t>h</a:t>
            </a:r>
            <a:r>
              <a:rPr lang="en-CA" sz="2000" dirty="0" smtClean="0"/>
              <a:t>ealth </a:t>
            </a:r>
            <a:r>
              <a:rPr lang="en-CA" sz="2000" dirty="0"/>
              <a:t>concerns</a:t>
            </a:r>
          </a:p>
          <a:p>
            <a:pPr>
              <a:spcBef>
                <a:spcPts val="300"/>
              </a:spcBef>
              <a:spcAft>
                <a:spcPts val="300"/>
              </a:spcAft>
              <a:buSzPts val="1200"/>
            </a:pPr>
            <a:r>
              <a:rPr lang="en-CA" sz="2000" dirty="0" smtClean="0"/>
              <a:t>Manage </a:t>
            </a:r>
            <a:r>
              <a:rPr lang="en-CA" sz="2000" dirty="0"/>
              <a:t>the resource intensive and high cost users 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SzPts val="1200"/>
            </a:pPr>
            <a:r>
              <a:rPr lang="en-CA" sz="2000" dirty="0"/>
              <a:t>Small % of the patient population drives highest costs (NAS, substance abuse, poor social determinants of health) 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SzPts val="1200"/>
            </a:pPr>
            <a:r>
              <a:rPr lang="en-CA" sz="2000" dirty="0"/>
              <a:t>Mitigate by continuing and expanding significant work creating strong community support &amp; </a:t>
            </a:r>
            <a:r>
              <a:rPr lang="en-CA" sz="2000" dirty="0" smtClean="0"/>
              <a:t>networks</a:t>
            </a:r>
          </a:p>
        </p:txBody>
      </p:sp>
    </p:spTree>
    <p:extLst>
      <p:ext uri="{BB962C8B-B14F-4D97-AF65-F5344CB8AC3E}">
        <p14:creationId xmlns:p14="http://schemas.microsoft.com/office/powerpoint/2010/main" val="1618173151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and people</a:t>
            </a:r>
            <a:r>
              <a:rPr lang="is-IS" dirty="0" smtClean="0"/>
              <a:t>…</a:t>
            </a:r>
          </a:p>
          <a:p>
            <a:pPr lvl="1"/>
            <a:r>
              <a:rPr lang="is-IS" dirty="0" smtClean="0"/>
              <a:t>Assembling data from disparate sources can be resource intensive</a:t>
            </a:r>
          </a:p>
          <a:p>
            <a:pPr lvl="1"/>
            <a:r>
              <a:rPr lang="is-IS" dirty="0" smtClean="0"/>
              <a:t>Evolving system requires changing people</a:t>
            </a:r>
          </a:p>
          <a:p>
            <a:r>
              <a:rPr lang="is-IS" dirty="0" smtClean="0"/>
              <a:t>Evidence to re-allocate funds upstream is not straightforward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637592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 smtClean="0"/>
          </a:p>
          <a:p>
            <a:r>
              <a:rPr lang="en-CA" dirty="0" smtClean="0"/>
              <a:t>How do we create incentives </a:t>
            </a:r>
            <a:r>
              <a:rPr lang="en-CA" smtClean="0"/>
              <a:t>to </a:t>
            </a:r>
            <a:r>
              <a:rPr lang="en-CA" smtClean="0"/>
              <a:t>deliver </a:t>
            </a:r>
            <a:r>
              <a:rPr lang="en-CA" dirty="0" smtClean="0"/>
              <a:t>care in the right settings, with seamless transitions?</a:t>
            </a:r>
          </a:p>
          <a:p>
            <a:r>
              <a:rPr lang="en-CA" dirty="0" smtClean="0"/>
              <a:t>The </a:t>
            </a:r>
            <a:r>
              <a:rPr lang="en-CA" dirty="0"/>
              <a:t>research, policy, and practice actions that should be taken as a result </a:t>
            </a:r>
            <a:r>
              <a:rPr lang="en-CA" dirty="0" smtClean="0"/>
              <a:t>of our </a:t>
            </a:r>
            <a:r>
              <a:rPr lang="en-CA" dirty="0"/>
              <a:t>findings include developing a </a:t>
            </a:r>
            <a:r>
              <a:rPr lang="en-CA" dirty="0" smtClean="0"/>
              <a:t>study based </a:t>
            </a:r>
            <a:r>
              <a:rPr lang="en-CA" dirty="0"/>
              <a:t>on the CAIRE framework solution to compare its impact across provincial boundaries </a:t>
            </a:r>
            <a:r>
              <a:rPr lang="en-CA" dirty="0" smtClean="0"/>
              <a:t>on population health</a:t>
            </a:r>
            <a:endParaRPr lang="en-US" dirty="0">
              <a:solidFill>
                <a:srgbClr val="FF6E12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026923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4855" y="2175641"/>
            <a:ext cx="5596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</a:rPr>
              <a:t>Thank you </a:t>
            </a:r>
            <a:endParaRPr lang="en-US" sz="3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6313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4" name="Picture 3" descr="Macintosh HD:Users:vlukac:Desktop:Portraits:S51319TB210256_c_1.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0" y="2111727"/>
            <a:ext cx="2311400" cy="2858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59508"/>
            <a:ext cx="2659856" cy="19948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55" y="3765071"/>
            <a:ext cx="2410222" cy="241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51752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graphicFrame>
        <p:nvGraphicFramePr>
          <p:cNvPr id="7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051826"/>
              </p:ext>
            </p:extLst>
          </p:nvPr>
        </p:nvGraphicFramePr>
        <p:xfrm>
          <a:off x="685800" y="2057400"/>
          <a:ext cx="7213600" cy="2286000"/>
        </p:xfrm>
        <a:graphic>
          <a:graphicData uri="http://schemas.openxmlformats.org/drawingml/2006/table">
            <a:tbl>
              <a:tblPr firstCol="1">
                <a:tableStyleId>{F5AB1C69-6EDB-4FF4-983F-18BD219EF322}</a:tableStyleId>
              </a:tblPr>
              <a:tblGrid>
                <a:gridCol w="690663"/>
                <a:gridCol w="6522937"/>
              </a:tblGrid>
              <a:tr h="370840">
                <a:tc>
                  <a:txBody>
                    <a:bodyPr/>
                    <a:lstStyle/>
                    <a:p>
                      <a:endParaRPr lang="en-CA" sz="3200" dirty="0"/>
                    </a:p>
                  </a:txBody>
                  <a:tcPr marL="137160" marR="137160" marT="137160" marB="137160">
                    <a:solidFill>
                      <a:srgbClr val="79B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Challenge</a:t>
                      </a:r>
                      <a:r>
                        <a:rPr lang="en-US" sz="2800" smtClean="0"/>
                        <a:t>: Increasing </a:t>
                      </a:r>
                      <a:r>
                        <a:rPr lang="en-US" sz="2800" dirty="0" smtClean="0"/>
                        <a:t>cost</a:t>
                      </a:r>
                    </a:p>
                  </a:txBody>
                  <a:tcPr marL="137160" marR="137160" marT="137160" marB="137160"/>
                </a:tc>
              </a:tr>
              <a:tr h="370840">
                <a:tc>
                  <a:txBody>
                    <a:bodyPr/>
                    <a:lstStyle/>
                    <a:p>
                      <a:endParaRPr lang="en-CA" sz="3200" dirty="0"/>
                    </a:p>
                  </a:txBody>
                  <a:tcPr marL="137160" marR="137160" marT="137160" marB="137160">
                    <a:solidFill>
                      <a:srgbClr val="62194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Solution: CAIRE framework</a:t>
                      </a:r>
                    </a:p>
                  </a:txBody>
                  <a:tcPr marL="137160" marR="137160" marT="137160" marB="137160"/>
                </a:tc>
              </a:tr>
              <a:tr h="370840">
                <a:tc>
                  <a:txBody>
                    <a:bodyPr/>
                    <a:lstStyle/>
                    <a:p>
                      <a:endParaRPr lang="en-CA" sz="3200" dirty="0">
                        <a:solidFill>
                          <a:srgbClr val="DA551D"/>
                        </a:solidFill>
                      </a:endParaRPr>
                    </a:p>
                  </a:txBody>
                  <a:tcPr marL="137160" marR="137160" marT="137160" marB="137160">
                    <a:solidFill>
                      <a:srgbClr val="FFCF0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Solution</a:t>
                      </a:r>
                      <a:r>
                        <a:rPr lang="en-US" sz="2800" baseline="0" dirty="0" smtClean="0"/>
                        <a:t> Applied: Maternal child example</a:t>
                      </a:r>
                      <a:endParaRPr lang="en-US" sz="2800" dirty="0" smtClean="0"/>
                    </a:p>
                  </a:txBody>
                  <a:tcPr marL="137160" marR="137160" marT="137160" marB="13716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2797152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Challenge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533193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Canadian Healthcare Challenges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724" y="1154906"/>
            <a:ext cx="6184899" cy="495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7001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Canadian Healthcare </a:t>
            </a:r>
            <a:r>
              <a:rPr lang="en-US" sz="2400" dirty="0" smtClean="0"/>
              <a:t>Challenges </a:t>
            </a:r>
            <a:br>
              <a:rPr lang="en-US" sz="2400" dirty="0" smtClean="0"/>
            </a:br>
            <a:r>
              <a:rPr lang="en-US" sz="1800" dirty="0" smtClean="0"/>
              <a:t>Total Health Expenditure per capita by use of funds, Canada 2015 (CIHI)</a:t>
            </a:r>
            <a:br>
              <a:rPr lang="en-US" sz="1800" dirty="0" smtClean="0"/>
            </a:b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4" t="20540" r="26111" b="47278"/>
          <a:stretch/>
        </p:blipFill>
        <p:spPr>
          <a:xfrm>
            <a:off x="914400" y="1981200"/>
            <a:ext cx="6696443" cy="42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93252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(Part of) The Solution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97869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82676" y="548576"/>
            <a:ext cx="6748415" cy="1090613"/>
          </a:xfrm>
        </p:spPr>
        <p:txBody>
          <a:bodyPr/>
          <a:lstStyle/>
          <a:p>
            <a:r>
              <a:rPr lang="en-US" dirty="0" smtClean="0"/>
              <a:t>Integrated and Optimized Health System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576" y="2339436"/>
            <a:ext cx="4038180" cy="40405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8300" y="1299623"/>
            <a:ext cx="86587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D55A0C"/>
              </a:solidFill>
            </a:endParaRPr>
          </a:p>
          <a:p>
            <a:pPr algn="ctr"/>
            <a:r>
              <a:rPr lang="en-US" i="1" dirty="0">
                <a:solidFill>
                  <a:srgbClr val="969696"/>
                </a:solidFill>
              </a:rPr>
              <a:t>We envision an integrated and optimized health system that will </a:t>
            </a:r>
          </a:p>
          <a:p>
            <a:pPr algn="ctr"/>
            <a:r>
              <a:rPr lang="en-US" i="1" dirty="0">
                <a:solidFill>
                  <a:srgbClr val="969696"/>
                </a:solidFill>
              </a:rPr>
              <a:t>maintain or improve the health status of the </a:t>
            </a:r>
            <a:r>
              <a:rPr lang="en-US" i="1" dirty="0" smtClean="0">
                <a:solidFill>
                  <a:srgbClr val="969696"/>
                </a:solidFill>
              </a:rPr>
              <a:t>person</a:t>
            </a:r>
            <a:endParaRPr lang="en-CA" i="1" dirty="0">
              <a:solidFill>
                <a:srgbClr val="9696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9805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38280" y="510776"/>
            <a:ext cx="5994389" cy="646547"/>
          </a:xfrm>
        </p:spPr>
        <p:txBody>
          <a:bodyPr/>
          <a:lstStyle/>
          <a:p>
            <a:r>
              <a:rPr lang="en-US" dirty="0"/>
              <a:t>Focused </a:t>
            </a:r>
            <a:r>
              <a:rPr lang="en-US" dirty="0" smtClean="0"/>
              <a:t>Care</a:t>
            </a:r>
            <a:endParaRPr lang="en-US" dirty="0">
              <a:solidFill>
                <a:srgbClr val="D55A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1745" y="1298045"/>
            <a:ext cx="8021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969696"/>
                </a:solidFill>
              </a:rPr>
              <a:t>Shifting care to the appropriate setting improves patient outcomes and reduces system burden</a:t>
            </a:r>
            <a:endParaRPr lang="en-CA" i="1" dirty="0">
              <a:solidFill>
                <a:srgbClr val="969696"/>
              </a:solidFill>
            </a:endParaRPr>
          </a:p>
        </p:txBody>
      </p:sp>
      <p:pic>
        <p:nvPicPr>
          <p:cNvPr id="5" name="Picture 4" descr="Hospital Optimization BI Model-04 v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01" y="2274222"/>
            <a:ext cx="8747760" cy="314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3272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vity Theme">
  <a:themeElements>
    <a:clrScheme name="Gevity">
      <a:dk1>
        <a:sysClr val="windowText" lastClr="000000"/>
      </a:dk1>
      <a:lt1>
        <a:sysClr val="window" lastClr="FFFFFF"/>
      </a:lt1>
      <a:dk2>
        <a:srgbClr val="1D358B"/>
      </a:dk2>
      <a:lt2>
        <a:srgbClr val="EEECE1"/>
      </a:lt2>
      <a:accent1>
        <a:srgbClr val="8FBCE6"/>
      </a:accent1>
      <a:accent2>
        <a:srgbClr val="F4CE30"/>
      </a:accent2>
      <a:accent3>
        <a:srgbClr val="BD2227"/>
      </a:accent3>
      <a:accent4>
        <a:srgbClr val="56204B"/>
      </a:accent4>
      <a:accent5>
        <a:srgbClr val="9E9FA3"/>
      </a:accent5>
      <a:accent6>
        <a:srgbClr val="92D050"/>
      </a:accent6>
      <a:hlink>
        <a:srgbClr val="0000FF"/>
      </a:hlink>
      <a:folHlink>
        <a:srgbClr val="800080"/>
      </a:folHlink>
    </a:clrScheme>
    <a:fontScheme name="Gevity">
      <a:majorFont>
        <a:latin typeface="Lato Ligh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Gevity Theme">
  <a:themeElements>
    <a:clrScheme name="Gevity">
      <a:dk1>
        <a:sysClr val="windowText" lastClr="000000"/>
      </a:dk1>
      <a:lt1>
        <a:sysClr val="window" lastClr="FFFFFF"/>
      </a:lt1>
      <a:dk2>
        <a:srgbClr val="1D358B"/>
      </a:dk2>
      <a:lt2>
        <a:srgbClr val="EEECE1"/>
      </a:lt2>
      <a:accent1>
        <a:srgbClr val="8FBCE6"/>
      </a:accent1>
      <a:accent2>
        <a:srgbClr val="F4CE30"/>
      </a:accent2>
      <a:accent3>
        <a:srgbClr val="BD2227"/>
      </a:accent3>
      <a:accent4>
        <a:srgbClr val="56204B"/>
      </a:accent4>
      <a:accent5>
        <a:srgbClr val="9E9FA3"/>
      </a:accent5>
      <a:accent6>
        <a:srgbClr val="92D050"/>
      </a:accent6>
      <a:hlink>
        <a:srgbClr val="0000FF"/>
      </a:hlink>
      <a:folHlink>
        <a:srgbClr val="800080"/>
      </a:folHlink>
    </a:clrScheme>
    <a:fontScheme name="Gevity">
      <a:majorFont>
        <a:latin typeface="Lato Ligh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Gevity Theme">
  <a:themeElements>
    <a:clrScheme name="Gevity">
      <a:dk1>
        <a:sysClr val="windowText" lastClr="000000"/>
      </a:dk1>
      <a:lt1>
        <a:sysClr val="window" lastClr="FFFFFF"/>
      </a:lt1>
      <a:dk2>
        <a:srgbClr val="1D358B"/>
      </a:dk2>
      <a:lt2>
        <a:srgbClr val="EEECE1"/>
      </a:lt2>
      <a:accent1>
        <a:srgbClr val="8FBCE6"/>
      </a:accent1>
      <a:accent2>
        <a:srgbClr val="F4CE30"/>
      </a:accent2>
      <a:accent3>
        <a:srgbClr val="BD2227"/>
      </a:accent3>
      <a:accent4>
        <a:srgbClr val="56204B"/>
      </a:accent4>
      <a:accent5>
        <a:srgbClr val="9E9FA3"/>
      </a:accent5>
      <a:accent6>
        <a:srgbClr val="92D050"/>
      </a:accent6>
      <a:hlink>
        <a:srgbClr val="0000FF"/>
      </a:hlink>
      <a:folHlink>
        <a:srgbClr val="800080"/>
      </a:folHlink>
    </a:clrScheme>
    <a:fontScheme name="Gevity">
      <a:majorFont>
        <a:latin typeface="Lato Ligh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Gevity Theme">
  <a:themeElements>
    <a:clrScheme name="Gevity">
      <a:dk1>
        <a:sysClr val="windowText" lastClr="000000"/>
      </a:dk1>
      <a:lt1>
        <a:sysClr val="window" lastClr="FFFFFF"/>
      </a:lt1>
      <a:dk2>
        <a:srgbClr val="1D358B"/>
      </a:dk2>
      <a:lt2>
        <a:srgbClr val="EEECE1"/>
      </a:lt2>
      <a:accent1>
        <a:srgbClr val="8FBCE6"/>
      </a:accent1>
      <a:accent2>
        <a:srgbClr val="F4CE30"/>
      </a:accent2>
      <a:accent3>
        <a:srgbClr val="BD2227"/>
      </a:accent3>
      <a:accent4>
        <a:srgbClr val="56204B"/>
      </a:accent4>
      <a:accent5>
        <a:srgbClr val="9E9FA3"/>
      </a:accent5>
      <a:accent6>
        <a:srgbClr val="92D050"/>
      </a:accent6>
      <a:hlink>
        <a:srgbClr val="0000FF"/>
      </a:hlink>
      <a:folHlink>
        <a:srgbClr val="800080"/>
      </a:folHlink>
    </a:clrScheme>
    <a:fontScheme name="Gevity">
      <a:majorFont>
        <a:latin typeface="Lato Ligh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Gevity Theme">
  <a:themeElements>
    <a:clrScheme name="Gevity">
      <a:dk1>
        <a:sysClr val="windowText" lastClr="000000"/>
      </a:dk1>
      <a:lt1>
        <a:sysClr val="window" lastClr="FFFFFF"/>
      </a:lt1>
      <a:dk2>
        <a:srgbClr val="1D358B"/>
      </a:dk2>
      <a:lt2>
        <a:srgbClr val="EEECE1"/>
      </a:lt2>
      <a:accent1>
        <a:srgbClr val="8FBCE6"/>
      </a:accent1>
      <a:accent2>
        <a:srgbClr val="F4CE30"/>
      </a:accent2>
      <a:accent3>
        <a:srgbClr val="BD2227"/>
      </a:accent3>
      <a:accent4>
        <a:srgbClr val="56204B"/>
      </a:accent4>
      <a:accent5>
        <a:srgbClr val="9E9FA3"/>
      </a:accent5>
      <a:accent6>
        <a:srgbClr val="92D050"/>
      </a:accent6>
      <a:hlink>
        <a:srgbClr val="0000FF"/>
      </a:hlink>
      <a:folHlink>
        <a:srgbClr val="800080"/>
      </a:folHlink>
    </a:clrScheme>
    <a:fontScheme name="Gevity">
      <a:majorFont>
        <a:latin typeface="Lato Ligh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19460</TotalTime>
  <Words>369</Words>
  <Application>Microsoft Macintosh PowerPoint</Application>
  <PresentationFormat>On-screen Show (4:3)</PresentationFormat>
  <Paragraphs>60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Calibri</vt:lpstr>
      <vt:lpstr>Lato</vt:lpstr>
      <vt:lpstr>Lato Bold</vt:lpstr>
      <vt:lpstr>Lato Light</vt:lpstr>
      <vt:lpstr>ＭＳ Ｐゴシック</vt:lpstr>
      <vt:lpstr>Arial</vt:lpstr>
      <vt:lpstr>Gevity Theme</vt:lpstr>
      <vt:lpstr>1_Gevity Theme</vt:lpstr>
      <vt:lpstr>2_Gevity Theme</vt:lpstr>
      <vt:lpstr>3_Gevity Theme</vt:lpstr>
      <vt:lpstr>4_Gevity Theme</vt:lpstr>
      <vt:lpstr>The CAIRE framework as a population health solution for an optimized health system</vt:lpstr>
      <vt:lpstr>Introduction</vt:lpstr>
      <vt:lpstr>Roadmap</vt:lpstr>
      <vt:lpstr>PowerPoint Presentation</vt:lpstr>
      <vt:lpstr>Canadian Healthcare Challenges</vt:lpstr>
      <vt:lpstr>Canadian Healthcare Challenges  Total Health Expenditure per capita by use of funds, Canada 2015 (CIHI) </vt:lpstr>
      <vt:lpstr>PowerPoint Presentation</vt:lpstr>
      <vt:lpstr>Integrated and Optimized Health System</vt:lpstr>
      <vt:lpstr>Focused Care</vt:lpstr>
      <vt:lpstr>Core Principles of CAIRE </vt:lpstr>
      <vt:lpstr>PowerPoint Presentation</vt:lpstr>
      <vt:lpstr>A Case Study</vt:lpstr>
      <vt:lpstr>PowerPoint Presentation</vt:lpstr>
      <vt:lpstr>Aggregate, Analyse, Interpret</vt:lpstr>
      <vt:lpstr>Selected Recommendations &amp; Evolution</vt:lpstr>
      <vt:lpstr>Challenges</vt:lpstr>
      <vt:lpstr>Next Steps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 Optimization Hospital /  Health Facilities / Primary Care Clinics</dc:title>
  <dc:creator>Valérie Lukac</dc:creator>
  <cp:lastModifiedBy>Maureen Perrin</cp:lastModifiedBy>
  <cp:revision>749</cp:revision>
  <dcterms:created xsi:type="dcterms:W3CDTF">2015-04-24T02:55:04Z</dcterms:created>
  <dcterms:modified xsi:type="dcterms:W3CDTF">2016-04-27T03:13:39Z</dcterms:modified>
</cp:coreProperties>
</file>